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65" r:id="rId2"/>
    <p:sldId id="256" r:id="rId3"/>
    <p:sldId id="257" r:id="rId4"/>
    <p:sldId id="258" r:id="rId5"/>
    <p:sldId id="259" r:id="rId6"/>
    <p:sldId id="260" r:id="rId7"/>
    <p:sldId id="261" r:id="rId8"/>
    <p:sldId id="263" r:id="rId9"/>
    <p:sldId id="262" r:id="rId10"/>
    <p:sldId id="264" r:id="rId11"/>
    <p:sldId id="266" r:id="rId12"/>
    <p:sldId id="267" r:id="rId13"/>
    <p:sldId id="268" r:id="rId14"/>
    <p:sldId id="273" r:id="rId15"/>
    <p:sldId id="272" r:id="rId16"/>
    <p:sldId id="271" r:id="rId17"/>
    <p:sldId id="270" r:id="rId18"/>
    <p:sldId id="26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9F146-68DD-4453-BEA2-B573B0A3FB38}" type="datetimeFigureOut">
              <a:rPr lang="en-US" smtClean="0"/>
              <a:pPr/>
              <a:t>2012/10/17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8C6DFE-D838-4CCF-994C-17CE72362C7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8C6DFE-D838-4CCF-994C-17CE72362C7B}" type="slidenum">
              <a:rPr lang="en-US" smtClean="0"/>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8C6DFE-D838-4CCF-994C-17CE72362C7B}"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09F03D4-D1A3-4CD1-AA7D-581BD4D13D7B}" type="datetimeFigureOut">
              <a:rPr lang="en-US" smtClean="0"/>
              <a:pPr/>
              <a:t>2012/10/17</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F862AFB9-0549-4941-99EF-77CF418AEED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09F03D4-D1A3-4CD1-AA7D-581BD4D13D7B}" type="datetimeFigureOut">
              <a:rPr lang="en-US" smtClean="0"/>
              <a:pPr/>
              <a:t>2012/10/17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862AFB9-0549-4941-99EF-77CF418AEE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A09F03D4-D1A3-4CD1-AA7D-581BD4D13D7B}" type="datetimeFigureOut">
              <a:rPr lang="en-US" smtClean="0"/>
              <a:pPr/>
              <a:t>2012/10/17</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F862AFB9-0549-4941-99EF-77CF418AEE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09F03D4-D1A3-4CD1-AA7D-581BD4D13D7B}" type="datetimeFigureOut">
              <a:rPr lang="en-US" smtClean="0"/>
              <a:pPr/>
              <a:t>2012/10/17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862AFB9-0549-4941-99EF-77CF418AEE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09F03D4-D1A3-4CD1-AA7D-581BD4D13D7B}" type="datetimeFigureOut">
              <a:rPr lang="en-US" smtClean="0"/>
              <a:pPr/>
              <a:t>2012/10/17</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F862AFB9-0549-4941-99EF-77CF418AEED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09F03D4-D1A3-4CD1-AA7D-581BD4D13D7B}" type="datetimeFigureOut">
              <a:rPr lang="en-US" smtClean="0"/>
              <a:pPr/>
              <a:t>2012/10/17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862AFB9-0549-4941-99EF-77CF418AEE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09F03D4-D1A3-4CD1-AA7D-581BD4D13D7B}" type="datetimeFigureOut">
              <a:rPr lang="en-US" smtClean="0"/>
              <a:pPr/>
              <a:t>2012/10/17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862AFB9-0549-4941-99EF-77CF418AEE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09F03D4-D1A3-4CD1-AA7D-581BD4D13D7B}" type="datetimeFigureOut">
              <a:rPr lang="en-US" smtClean="0"/>
              <a:pPr/>
              <a:t>2012/10/17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862AFB9-0549-4941-99EF-77CF418AEE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A09F03D4-D1A3-4CD1-AA7D-581BD4D13D7B}" type="datetimeFigureOut">
              <a:rPr lang="en-US" smtClean="0"/>
              <a:pPr/>
              <a:t>2012/10/17</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F862AFB9-0549-4941-99EF-77CF418AEE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09F03D4-D1A3-4CD1-AA7D-581BD4D13D7B}" type="datetimeFigureOut">
              <a:rPr lang="en-US" smtClean="0"/>
              <a:pPr/>
              <a:t>2012/10/17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862AFB9-0549-4941-99EF-77CF418AEE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A09F03D4-D1A3-4CD1-AA7D-581BD4D13D7B}" type="datetimeFigureOut">
              <a:rPr lang="en-US" smtClean="0"/>
              <a:pPr/>
              <a:t>2012/10/17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862AFB9-0549-4941-99EF-77CF418AEED1}"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09F03D4-D1A3-4CD1-AA7D-581BD4D13D7B}" type="datetimeFigureOut">
              <a:rPr lang="en-US" smtClean="0"/>
              <a:pPr/>
              <a:t>2012/10/17</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F862AFB9-0549-4941-99EF-77CF418AEE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7239000" cy="1143000"/>
          </a:xfrm>
        </p:spPr>
        <p:txBody>
          <a:bodyPr/>
          <a:lstStyle/>
          <a:p>
            <a:r>
              <a:rPr lang="en-US" dirty="0" smtClean="0"/>
              <a:t>.</a:t>
            </a:r>
            <a:endParaRPr lang="en-US" dirty="0"/>
          </a:p>
        </p:txBody>
      </p:sp>
      <p:pic>
        <p:nvPicPr>
          <p:cNvPr id="4" name="Content Placeholder 3" descr="image006.jpg"/>
          <p:cNvPicPr>
            <a:picLocks noGrp="1" noChangeAspect="1"/>
          </p:cNvPicPr>
          <p:nvPr>
            <p:ph idx="1"/>
          </p:nvPr>
        </p:nvPicPr>
        <p:blipFill>
          <a:blip r:embed="rId2"/>
          <a:stretch>
            <a:fillRect/>
          </a:stretch>
        </p:blipFill>
        <p:spPr>
          <a:xfrm>
            <a:off x="19854" y="0"/>
            <a:ext cx="9124146" cy="6858000"/>
          </a:xfrm>
        </p:spPr>
      </p:pic>
      <p:sp>
        <p:nvSpPr>
          <p:cNvPr id="5" name="TextBox 4"/>
          <p:cNvSpPr txBox="1"/>
          <p:nvPr/>
        </p:nvSpPr>
        <p:spPr>
          <a:xfrm>
            <a:off x="1785918" y="5643578"/>
            <a:ext cx="6000792" cy="646331"/>
          </a:xfrm>
          <a:prstGeom prst="rect">
            <a:avLst/>
          </a:prstGeom>
          <a:noFill/>
        </p:spPr>
        <p:txBody>
          <a:bodyPr wrap="square" rtlCol="0">
            <a:spAutoFit/>
          </a:bodyPr>
          <a:lstStyle/>
          <a:p>
            <a:pPr algn="ctr"/>
            <a:r>
              <a:rPr lang="fa-IR" b="1" dirty="0" smtClean="0">
                <a:ln w="17780" cmpd="sng">
                  <a:solidFill>
                    <a:srgbClr val="FFFFFF"/>
                  </a:solidFill>
                  <a:prstDash val="solid"/>
                  <a:miter lim="800000"/>
                </a:ln>
                <a:solidFill>
                  <a:schemeClr val="bg2">
                    <a:lumMod val="90000"/>
                  </a:schemeClr>
                </a:solidFill>
                <a:effectLst>
                  <a:outerShdw blurRad="50800" algn="tl" rotWithShape="0">
                    <a:srgbClr val="000000"/>
                  </a:outerShdw>
                </a:effectLst>
              </a:rPr>
              <a:t>کارگاه آموزشی نظارت بر استخرهای شنا</a:t>
            </a:r>
          </a:p>
          <a:p>
            <a:pPr algn="ctr"/>
            <a:r>
              <a:rPr lang="fa-IR" b="1" dirty="0" smtClean="0">
                <a:ln w="17780" cmpd="sng">
                  <a:solidFill>
                    <a:srgbClr val="FFFFFF"/>
                  </a:solidFill>
                  <a:prstDash val="solid"/>
                  <a:miter lim="800000"/>
                </a:ln>
                <a:solidFill>
                  <a:schemeClr val="bg2">
                    <a:lumMod val="90000"/>
                  </a:schemeClr>
                </a:solidFill>
                <a:effectLst>
                  <a:outerShdw blurRad="50800" algn="tl" rotWithShape="0">
                    <a:srgbClr val="000000"/>
                  </a:outerShdw>
                </a:effectLst>
              </a:rPr>
              <a:t>واحد سلامت محیط و حرفهای شهرستان درگز – مهر 91 </a:t>
            </a:r>
            <a:endParaRPr lang="en-US" b="1" dirty="0">
              <a:ln w="17780" cmpd="sng">
                <a:solidFill>
                  <a:srgbClr val="FFFFFF"/>
                </a:solidFill>
                <a:prstDash val="solid"/>
                <a:miter lim="800000"/>
              </a:ln>
              <a:solidFill>
                <a:schemeClr val="bg2">
                  <a:lumMod val="90000"/>
                </a:schemeClr>
              </a:solidFill>
              <a:effectLst>
                <a:outerShdw blurRad="50800" algn="tl" rotWithShape="0">
                  <a:srgbClr val="000000"/>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7400948" cy="6027132"/>
          </a:xfrm>
        </p:spPr>
        <p:txBody>
          <a:bodyPr>
            <a:normAutofit/>
          </a:bodyPr>
          <a:lstStyle/>
          <a:p>
            <a:pPr algn="r">
              <a:buNone/>
            </a:pPr>
            <a:r>
              <a:rPr lang="fa-IR" b="1" dirty="0" smtClean="0"/>
              <a:t>سيلندرهاي گاز كلر</a:t>
            </a:r>
          </a:p>
          <a:p>
            <a:pPr algn="justLow" rtl="1"/>
            <a:r>
              <a:rPr lang="fa-IR" dirty="0" smtClean="0"/>
              <a:t>تمامي سيلندرهاي گاز كلر بايد به طور محكم درجاي خود قرار داده شده باشند </a:t>
            </a:r>
            <a:r>
              <a:rPr lang="fa-IR" dirty="0" smtClean="0"/>
              <a:t>.محل </a:t>
            </a:r>
            <a:r>
              <a:rPr lang="fa-IR" dirty="0" smtClean="0"/>
              <a:t>قرار گيري سيلندر هاي گاز كلر بايد داراي شرايطي باشد كه سيلندر ها در معرض نور خورشيد قرارنگيرند. همچنين در نزديكي سيلندر ها نبايد لوله و يا مناطق داغ وجود داشته باشد. محل نگه داري سيلندرها بايد غير قابل دسترس توسط عموم افراد ، بويژه شناگران و افراد استفاده كننده از امكانات استخرباشد </a:t>
            </a:r>
            <a:r>
              <a:rPr lang="fa-IR" dirty="0" smtClean="0"/>
              <a:t>.</a:t>
            </a:r>
            <a:endParaRPr lang="fa-IR" dirty="0" smtClean="0"/>
          </a:p>
          <a:p>
            <a:pPr algn="justLow" rtl="1">
              <a:buNone/>
            </a:pPr>
            <a:r>
              <a:rPr lang="fa-IR" b="1" dirty="0" smtClean="0"/>
              <a:t>محل تزريق كلر</a:t>
            </a:r>
          </a:p>
          <a:p>
            <a:pPr algn="justLow" rtl="1">
              <a:buNone/>
            </a:pPr>
            <a:r>
              <a:rPr lang="fa-IR" dirty="0" smtClean="0"/>
              <a:t>عمل مخلوط شدن كلر و آب استخر بايد در همان اتاق نگه داري گاز كلر انجام گيرد، مگر اينكه از روش تزريق كلرنوع خلائي استفاده شود..</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214290"/>
            <a:ext cx="7239000" cy="4846320"/>
          </a:xfrm>
        </p:spPr>
        <p:txBody>
          <a:bodyPr>
            <a:normAutofit lnSpcReduction="10000"/>
          </a:bodyPr>
          <a:lstStyle/>
          <a:p>
            <a:pPr algn="justLow" rtl="1"/>
            <a:r>
              <a:rPr lang="fa-IR" b="1" dirty="0" smtClean="0"/>
              <a:t>هيپو كلريت</a:t>
            </a:r>
          </a:p>
          <a:p>
            <a:pPr algn="justLow" rtl="1">
              <a:buNone/>
            </a:pPr>
            <a:r>
              <a:rPr lang="fa-IR" dirty="0" smtClean="0"/>
              <a:t>هنگامي كه از روش تزريق هيپوكلريت استفاده مي شود، الزامات ذيل بايد مد نظر قرار بگيرد:</a:t>
            </a:r>
          </a:p>
          <a:p>
            <a:pPr algn="justLow" rtl="1">
              <a:buNone/>
            </a:pPr>
            <a:r>
              <a:rPr lang="fa-IR" dirty="0" smtClean="0"/>
              <a:t>1- </a:t>
            </a:r>
            <a:r>
              <a:rPr lang="fa-IR" dirty="0" smtClean="0"/>
              <a:t>در اين روش، تزريق هيپوكلر يت بايد بدون وقفه و تحت هر شرايط فشاري سيستم گردش آب و بدون</a:t>
            </a:r>
          </a:p>
          <a:p>
            <a:pPr algn="justLow" rtl="1">
              <a:buNone/>
            </a:pPr>
            <a:r>
              <a:rPr lang="fa-IR" dirty="0" smtClean="0"/>
              <a:t>قطع پمپ مكشي گردش آب انجام گيرد</a:t>
            </a:r>
            <a:r>
              <a:rPr lang="fa-IR" dirty="0" smtClean="0"/>
              <a:t>.</a:t>
            </a:r>
          </a:p>
          <a:p>
            <a:pPr algn="justLow" rtl="1">
              <a:buNone/>
            </a:pPr>
            <a:endParaRPr lang="fa-IR" dirty="0" smtClean="0"/>
          </a:p>
          <a:p>
            <a:pPr algn="justLow" rtl="1">
              <a:buNone/>
            </a:pPr>
            <a:r>
              <a:rPr lang="fa-IR" dirty="0" smtClean="0"/>
              <a:t>2- </a:t>
            </a:r>
            <a:r>
              <a:rPr lang="fa-IR" dirty="0" smtClean="0"/>
              <a:t>در صورتي كه از محلول هيپوكلري ت سديم براي عمل ضدعفوني كردن استفاده گردد بايد از 2 </a:t>
            </a:r>
            <a:r>
              <a:rPr lang="fa-IR" dirty="0" smtClean="0"/>
              <a:t>تانكر</a:t>
            </a:r>
          </a:p>
          <a:p>
            <a:pPr algn="justLow" rtl="1">
              <a:buNone/>
            </a:pPr>
            <a:r>
              <a:rPr lang="fa-IR" dirty="0" smtClean="0"/>
              <a:t>شود. تمامي ظروف نگه داري اين ماده شيميايي بايد به وضوح داراي برچسب نشان دهنده محتواي آنها باشند.</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642918"/>
            <a:ext cx="7715304" cy="5643602"/>
          </a:xfrm>
        </p:spPr>
        <p:txBody>
          <a:bodyPr>
            <a:normAutofit/>
          </a:bodyPr>
          <a:lstStyle/>
          <a:p>
            <a:pPr algn="justLow" rtl="1">
              <a:buNone/>
            </a:pPr>
            <a:r>
              <a:rPr lang="fa-IR" dirty="0" smtClean="0"/>
              <a:t>3</a:t>
            </a:r>
            <a:r>
              <a:rPr lang="fa-IR" dirty="0" smtClean="0"/>
              <a:t>- زماني كه از هيپوكلريت كلسيم جهت گندزدايي آب استخر استفاده مي شود، مراقبت هاي ويژه اي بايدجهت جابجايي و اختلاط مواد شيميايي بكارگرفته شود تا از احتمال بروز آتش و يا خطر انفجار اجتناب گردد. </a:t>
            </a:r>
          </a:p>
          <a:p>
            <a:pPr algn="justLow" rtl="1">
              <a:buNone/>
            </a:pPr>
            <a:endParaRPr lang="fa-IR" dirty="0" smtClean="0"/>
          </a:p>
          <a:p>
            <a:pPr algn="justLow" rtl="1">
              <a:buNone/>
            </a:pPr>
            <a:r>
              <a:rPr lang="fa-IR" dirty="0" smtClean="0"/>
              <a:t>براي نگه داري مخازن هيپوكلريت كلسيم بايد از محلي استفاده شود كه كاملاً خشك و بالاتر از سطح زمين باشد. همواره بايد از مواد پاكيزه و خالص استفاده شود. ضمن اينكه در اختلاط ميان مواد شيميايي وآب بايد مواد شيميايي را داخل آب ريخت، از ريختن آب داخل مواد شيميايي بايد جداً خودداري نمود.</a:t>
            </a:r>
          </a:p>
          <a:p>
            <a:pPr algn="justLow" rtl="1">
              <a:buNone/>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990600" y="800100"/>
            <a:ext cx="7543800" cy="6081713"/>
            <a:chOff x="624" y="504"/>
            <a:chExt cx="4752" cy="3831"/>
          </a:xfrm>
        </p:grpSpPr>
        <p:grpSp>
          <p:nvGrpSpPr>
            <p:cNvPr id="3" name="Group 3"/>
            <p:cNvGrpSpPr>
              <a:grpSpLocks/>
            </p:cNvGrpSpPr>
            <p:nvPr/>
          </p:nvGrpSpPr>
          <p:grpSpPr bwMode="auto">
            <a:xfrm>
              <a:off x="624" y="504"/>
              <a:ext cx="4752" cy="3831"/>
              <a:chOff x="576" y="489"/>
              <a:chExt cx="4752" cy="3831"/>
            </a:xfrm>
          </p:grpSpPr>
          <p:pic>
            <p:nvPicPr>
              <p:cNvPr id="25622" name="Picture 4"/>
              <p:cNvPicPr>
                <a:picLocks noChangeAspect="1" noChangeArrowheads="1"/>
              </p:cNvPicPr>
              <p:nvPr/>
            </p:nvPicPr>
            <p:blipFill>
              <a:blip r:embed="rId2"/>
              <a:srcRect r="10768" b="4102"/>
              <a:stretch>
                <a:fillRect/>
              </a:stretch>
            </p:blipFill>
            <p:spPr bwMode="auto">
              <a:xfrm>
                <a:off x="576" y="489"/>
                <a:ext cx="4752" cy="3831"/>
              </a:xfrm>
              <a:prstGeom prst="rect">
                <a:avLst/>
              </a:prstGeom>
              <a:noFill/>
              <a:ln w="9525">
                <a:noFill/>
                <a:miter lim="800000"/>
                <a:headEnd/>
                <a:tailEnd/>
              </a:ln>
              <a:effectLst/>
            </p:spPr>
          </p:pic>
          <p:sp>
            <p:nvSpPr>
              <p:cNvPr id="25623" name="Text Box 5"/>
              <p:cNvSpPr txBox="1">
                <a:spLocks noChangeArrowheads="1"/>
              </p:cNvSpPr>
              <p:nvPr/>
            </p:nvSpPr>
            <p:spPr bwMode="auto">
              <a:xfrm>
                <a:off x="4776" y="1872"/>
                <a:ext cx="412" cy="484"/>
              </a:xfrm>
              <a:prstGeom prst="rect">
                <a:avLst/>
              </a:prstGeom>
              <a:solidFill>
                <a:schemeClr val="bg1"/>
              </a:solidFill>
              <a:ln w="9525">
                <a:noFill/>
                <a:miter lim="800000"/>
                <a:headEnd/>
                <a:tailEnd/>
              </a:ln>
              <a:effectLst/>
            </p:spPr>
            <p:txBody>
              <a:bodyPr lIns="9144" tIns="18288" rIns="9144" bIns="18288">
                <a:spAutoFit/>
              </a:bodyPr>
              <a:lstStyle/>
              <a:p>
                <a:pPr eaLnBrk="0" hangingPunct="0">
                  <a:lnSpc>
                    <a:spcPct val="120000"/>
                  </a:lnSpc>
                </a:pPr>
                <a:r>
                  <a:rPr lang="en-US" sz="2000" b="1"/>
                  <a:t>HOCl</a:t>
                </a:r>
              </a:p>
              <a:p>
                <a:pPr eaLnBrk="0" hangingPunct="0">
                  <a:lnSpc>
                    <a:spcPct val="120000"/>
                  </a:lnSpc>
                </a:pPr>
                <a:r>
                  <a:rPr lang="en-US" sz="2000" b="1"/>
                  <a:t>OCl</a:t>
                </a:r>
                <a:r>
                  <a:rPr lang="en-US" sz="2000" b="1" baseline="30000"/>
                  <a:t>-</a:t>
                </a:r>
                <a:endParaRPr lang="en-US" sz="2000" b="1">
                  <a:solidFill>
                    <a:schemeClr val="bg1"/>
                  </a:solidFill>
                </a:endParaRPr>
              </a:p>
            </p:txBody>
          </p:sp>
        </p:grpSp>
        <p:grpSp>
          <p:nvGrpSpPr>
            <p:cNvPr id="4" name="Group 6"/>
            <p:cNvGrpSpPr>
              <a:grpSpLocks/>
            </p:cNvGrpSpPr>
            <p:nvPr/>
          </p:nvGrpSpPr>
          <p:grpSpPr bwMode="auto">
            <a:xfrm>
              <a:off x="1092" y="672"/>
              <a:ext cx="320" cy="2924"/>
              <a:chOff x="1092" y="672"/>
              <a:chExt cx="320" cy="2924"/>
            </a:xfrm>
          </p:grpSpPr>
          <p:sp>
            <p:nvSpPr>
              <p:cNvPr id="25618" name="Text Box 7"/>
              <p:cNvSpPr txBox="1">
                <a:spLocks noChangeArrowheads="1"/>
              </p:cNvSpPr>
              <p:nvPr/>
            </p:nvSpPr>
            <p:spPr bwMode="auto">
              <a:xfrm>
                <a:off x="1092" y="672"/>
                <a:ext cx="300" cy="817"/>
              </a:xfrm>
              <a:prstGeom prst="rect">
                <a:avLst/>
              </a:prstGeom>
              <a:solidFill>
                <a:schemeClr val="bg1"/>
              </a:solidFill>
              <a:ln w="9525">
                <a:noFill/>
                <a:miter lim="800000"/>
                <a:headEnd/>
                <a:tailEnd/>
              </a:ln>
              <a:effectLst/>
            </p:spPr>
            <p:txBody>
              <a:bodyPr wrap="none" lIns="9144" rIns="9144">
                <a:spAutoFit/>
              </a:bodyPr>
              <a:lstStyle/>
              <a:p>
                <a:pPr eaLnBrk="0" hangingPunct="0">
                  <a:lnSpc>
                    <a:spcPct val="110000"/>
                  </a:lnSpc>
                </a:pPr>
                <a:r>
                  <a:rPr lang="en-US" sz="2400">
                    <a:latin typeface="Times New Roman" pitchFamily="18" charset="0"/>
                  </a:rPr>
                  <a:t>100</a:t>
                </a:r>
              </a:p>
              <a:p>
                <a:pPr eaLnBrk="0" hangingPunct="0">
                  <a:lnSpc>
                    <a:spcPct val="110000"/>
                  </a:lnSpc>
                </a:pPr>
                <a:r>
                  <a:rPr lang="en-US" sz="2400">
                    <a:latin typeface="Times New Roman" pitchFamily="18" charset="0"/>
                  </a:rPr>
                  <a:t>  90</a:t>
                </a:r>
              </a:p>
              <a:p>
                <a:pPr eaLnBrk="0" hangingPunct="0">
                  <a:lnSpc>
                    <a:spcPct val="110000"/>
                  </a:lnSpc>
                </a:pPr>
                <a:r>
                  <a:rPr lang="en-US" sz="2400">
                    <a:latin typeface="Times New Roman" pitchFamily="18" charset="0"/>
                  </a:rPr>
                  <a:t>  80</a:t>
                </a:r>
              </a:p>
            </p:txBody>
          </p:sp>
          <p:sp>
            <p:nvSpPr>
              <p:cNvPr id="25619" name="Text Box 8"/>
              <p:cNvSpPr txBox="1">
                <a:spLocks noChangeArrowheads="1"/>
              </p:cNvSpPr>
              <p:nvPr/>
            </p:nvSpPr>
            <p:spPr bwMode="auto">
              <a:xfrm>
                <a:off x="1104" y="1440"/>
                <a:ext cx="300" cy="817"/>
              </a:xfrm>
              <a:prstGeom prst="rect">
                <a:avLst/>
              </a:prstGeom>
              <a:solidFill>
                <a:schemeClr val="bg1"/>
              </a:solidFill>
              <a:ln w="9525">
                <a:noFill/>
                <a:miter lim="800000"/>
                <a:headEnd/>
                <a:tailEnd/>
              </a:ln>
              <a:effectLst/>
            </p:spPr>
            <p:txBody>
              <a:bodyPr wrap="none" lIns="9144" rIns="9144">
                <a:spAutoFit/>
              </a:bodyPr>
              <a:lstStyle/>
              <a:p>
                <a:pPr eaLnBrk="0" hangingPunct="0">
                  <a:lnSpc>
                    <a:spcPct val="110000"/>
                  </a:lnSpc>
                </a:pPr>
                <a:r>
                  <a:rPr lang="en-US" sz="2400">
                    <a:latin typeface="Times New Roman" pitchFamily="18" charset="0"/>
                  </a:rPr>
                  <a:t>  70</a:t>
                </a:r>
              </a:p>
              <a:p>
                <a:pPr eaLnBrk="0" hangingPunct="0">
                  <a:lnSpc>
                    <a:spcPct val="110000"/>
                  </a:lnSpc>
                </a:pPr>
                <a:r>
                  <a:rPr lang="en-US" sz="2400">
                    <a:latin typeface="Times New Roman" pitchFamily="18" charset="0"/>
                  </a:rPr>
                  <a:t>  60</a:t>
                </a:r>
              </a:p>
              <a:p>
                <a:pPr eaLnBrk="0" hangingPunct="0">
                  <a:lnSpc>
                    <a:spcPct val="110000"/>
                  </a:lnSpc>
                </a:pPr>
                <a:r>
                  <a:rPr lang="en-US" sz="2400">
                    <a:latin typeface="Times New Roman" pitchFamily="18" charset="0"/>
                  </a:rPr>
                  <a:t>  50</a:t>
                </a:r>
              </a:p>
            </p:txBody>
          </p:sp>
          <p:sp>
            <p:nvSpPr>
              <p:cNvPr id="25620" name="Text Box 9"/>
              <p:cNvSpPr txBox="1">
                <a:spLocks noChangeArrowheads="1"/>
              </p:cNvSpPr>
              <p:nvPr/>
            </p:nvSpPr>
            <p:spPr bwMode="auto">
              <a:xfrm>
                <a:off x="1112" y="2224"/>
                <a:ext cx="300" cy="817"/>
              </a:xfrm>
              <a:prstGeom prst="rect">
                <a:avLst/>
              </a:prstGeom>
              <a:solidFill>
                <a:schemeClr val="bg1"/>
              </a:solidFill>
              <a:ln w="9525">
                <a:noFill/>
                <a:miter lim="800000"/>
                <a:headEnd/>
                <a:tailEnd/>
              </a:ln>
              <a:effectLst/>
            </p:spPr>
            <p:txBody>
              <a:bodyPr wrap="none" lIns="9144" rIns="9144">
                <a:spAutoFit/>
              </a:bodyPr>
              <a:lstStyle/>
              <a:p>
                <a:pPr eaLnBrk="0" hangingPunct="0">
                  <a:lnSpc>
                    <a:spcPct val="110000"/>
                  </a:lnSpc>
                </a:pPr>
                <a:r>
                  <a:rPr lang="en-US" sz="2400">
                    <a:latin typeface="Times New Roman" pitchFamily="18" charset="0"/>
                  </a:rPr>
                  <a:t>  40</a:t>
                </a:r>
              </a:p>
              <a:p>
                <a:pPr eaLnBrk="0" hangingPunct="0">
                  <a:lnSpc>
                    <a:spcPct val="110000"/>
                  </a:lnSpc>
                </a:pPr>
                <a:r>
                  <a:rPr lang="en-US" sz="2400">
                    <a:latin typeface="Times New Roman" pitchFamily="18" charset="0"/>
                  </a:rPr>
                  <a:t>  30</a:t>
                </a:r>
              </a:p>
              <a:p>
                <a:pPr eaLnBrk="0" hangingPunct="0">
                  <a:lnSpc>
                    <a:spcPct val="110000"/>
                  </a:lnSpc>
                </a:pPr>
                <a:r>
                  <a:rPr lang="en-US" sz="2400">
                    <a:latin typeface="Times New Roman" pitchFamily="18" charset="0"/>
                  </a:rPr>
                  <a:t>  20</a:t>
                </a:r>
              </a:p>
            </p:txBody>
          </p:sp>
          <p:sp>
            <p:nvSpPr>
              <p:cNvPr id="25621" name="Text Box 10"/>
              <p:cNvSpPr txBox="1">
                <a:spLocks noChangeArrowheads="1"/>
              </p:cNvSpPr>
              <p:nvPr/>
            </p:nvSpPr>
            <p:spPr bwMode="auto">
              <a:xfrm>
                <a:off x="1108" y="3032"/>
                <a:ext cx="300" cy="564"/>
              </a:xfrm>
              <a:prstGeom prst="rect">
                <a:avLst/>
              </a:prstGeom>
              <a:solidFill>
                <a:schemeClr val="bg1"/>
              </a:solidFill>
              <a:ln w="9525">
                <a:noFill/>
                <a:miter lim="800000"/>
                <a:headEnd/>
                <a:tailEnd/>
              </a:ln>
              <a:effectLst/>
            </p:spPr>
            <p:txBody>
              <a:bodyPr wrap="none" lIns="9144" rIns="9144">
                <a:spAutoFit/>
              </a:bodyPr>
              <a:lstStyle/>
              <a:p>
                <a:pPr eaLnBrk="0" hangingPunct="0">
                  <a:lnSpc>
                    <a:spcPct val="110000"/>
                  </a:lnSpc>
                </a:pPr>
                <a:r>
                  <a:rPr lang="en-US" sz="2400">
                    <a:latin typeface="Times New Roman" pitchFamily="18" charset="0"/>
                  </a:rPr>
                  <a:t>  10</a:t>
                </a:r>
              </a:p>
              <a:p>
                <a:pPr eaLnBrk="0" hangingPunct="0">
                  <a:lnSpc>
                    <a:spcPct val="110000"/>
                  </a:lnSpc>
                </a:pPr>
                <a:r>
                  <a:rPr lang="en-US" sz="2400">
                    <a:latin typeface="Times New Roman" pitchFamily="18" charset="0"/>
                  </a:rPr>
                  <a:t>    0</a:t>
                </a:r>
              </a:p>
            </p:txBody>
          </p:sp>
        </p:grpSp>
        <p:sp>
          <p:nvSpPr>
            <p:cNvPr id="25617" name="Text Box 11"/>
            <p:cNvSpPr txBox="1">
              <a:spLocks noChangeArrowheads="1"/>
            </p:cNvSpPr>
            <p:nvPr/>
          </p:nvSpPr>
          <p:spPr bwMode="auto">
            <a:xfrm rot="-5400000">
              <a:off x="-357" y="2037"/>
              <a:ext cx="2580" cy="231"/>
            </a:xfrm>
            <a:prstGeom prst="rect">
              <a:avLst/>
            </a:prstGeom>
            <a:solidFill>
              <a:schemeClr val="bg1"/>
            </a:solidFill>
            <a:ln w="9525">
              <a:noFill/>
              <a:miter lim="800000"/>
              <a:headEnd/>
              <a:tailEnd/>
            </a:ln>
            <a:effectLst/>
          </p:spPr>
          <p:txBody>
            <a:bodyPr wrap="none">
              <a:spAutoFit/>
            </a:bodyPr>
            <a:lstStyle/>
            <a:p>
              <a:pPr eaLnBrk="0" hangingPunct="0"/>
              <a:r>
                <a:rPr lang="en-US" b="1"/>
                <a:t>Percentage of  free chlorine species</a:t>
              </a:r>
              <a:endParaRPr lang="en-US" b="1">
                <a:solidFill>
                  <a:schemeClr val="bg1"/>
                </a:solidFill>
              </a:endParaRPr>
            </a:p>
          </p:txBody>
        </p:sp>
      </p:grpSp>
      <p:sp>
        <p:nvSpPr>
          <p:cNvPr id="25603" name="Rectangle 12"/>
          <p:cNvSpPr>
            <a:spLocks noGrp="1" noChangeArrowheads="1"/>
          </p:cNvSpPr>
          <p:nvPr>
            <p:ph type="title" idx="4294967295"/>
          </p:nvPr>
        </p:nvSpPr>
        <p:spPr bwMode="invGray">
          <a:xfrm>
            <a:off x="457200" y="274638"/>
            <a:ext cx="8229600" cy="889000"/>
          </a:xfrm>
        </p:spPr>
        <p:txBody>
          <a:bodyPr>
            <a:normAutofit fontScale="90000"/>
          </a:bodyPr>
          <a:lstStyle/>
          <a:p>
            <a:pPr eaLnBrk="1" hangingPunct="1"/>
            <a:r>
              <a:rPr lang="en-US" b="1" smtClean="0"/>
              <a:t>Free Chlorine Distribution with pH</a:t>
            </a:r>
          </a:p>
        </p:txBody>
      </p:sp>
      <p:sp>
        <p:nvSpPr>
          <p:cNvPr id="129037" name="Rectangle 13"/>
          <p:cNvSpPr>
            <a:spLocks noChangeArrowheads="1"/>
          </p:cNvSpPr>
          <p:nvPr/>
        </p:nvSpPr>
        <p:spPr bwMode="auto">
          <a:xfrm>
            <a:off x="2438400" y="1219200"/>
            <a:ext cx="2133600" cy="4254500"/>
          </a:xfrm>
          <a:prstGeom prst="rect">
            <a:avLst/>
          </a:prstGeom>
          <a:solidFill>
            <a:srgbClr val="FFFF99">
              <a:alpha val="50195"/>
            </a:srgbClr>
          </a:solidFill>
          <a:ln w="9525">
            <a:noFill/>
            <a:miter lim="800000"/>
            <a:headEnd/>
            <a:tailEnd/>
          </a:ln>
          <a:effectLst/>
        </p:spPr>
        <p:txBody>
          <a:bodyPr wrap="none" anchor="ctr"/>
          <a:lstStyle/>
          <a:p>
            <a:endParaRPr lang="en-US"/>
          </a:p>
        </p:txBody>
      </p:sp>
      <p:sp>
        <p:nvSpPr>
          <p:cNvPr id="129038" name="AutoShape 14"/>
          <p:cNvSpPr>
            <a:spLocks noChangeArrowheads="1"/>
          </p:cNvSpPr>
          <p:nvPr/>
        </p:nvSpPr>
        <p:spPr bwMode="hidden">
          <a:xfrm rot="5400000" flipH="1" flipV="1">
            <a:off x="5524500" y="-1257300"/>
            <a:ext cx="685800" cy="4419600"/>
          </a:xfrm>
          <a:prstGeom prst="curvedLeftArrow">
            <a:avLst>
              <a:gd name="adj1" fmla="val 128889"/>
              <a:gd name="adj2" fmla="val 257778"/>
              <a:gd name="adj3" fmla="val 33333"/>
            </a:avLst>
          </a:prstGeom>
          <a:solidFill>
            <a:srgbClr val="FF0000"/>
          </a:solidFill>
          <a:ln w="9525">
            <a:noFill/>
            <a:miter lim="800000"/>
            <a:headEnd/>
            <a:tailEnd/>
          </a:ln>
          <a:effectLst/>
        </p:spPr>
        <p:txBody>
          <a:bodyPr anchor="ctr">
            <a:spAutoFit/>
          </a:bodyPr>
          <a:lstStyle/>
          <a:p>
            <a:endParaRPr lang="en-US"/>
          </a:p>
        </p:txBody>
      </p:sp>
      <p:sp>
        <p:nvSpPr>
          <p:cNvPr id="129039" name="Text Box 15"/>
          <p:cNvSpPr txBox="1">
            <a:spLocks noChangeArrowheads="1"/>
          </p:cNvSpPr>
          <p:nvPr/>
        </p:nvSpPr>
        <p:spPr bwMode="auto">
          <a:xfrm>
            <a:off x="6705600" y="4495800"/>
            <a:ext cx="1981200" cy="1187450"/>
          </a:xfrm>
          <a:prstGeom prst="rect">
            <a:avLst/>
          </a:prstGeom>
          <a:noFill/>
          <a:ln w="9525">
            <a:noFill/>
            <a:miter lim="800000"/>
            <a:headEnd/>
            <a:tailEnd/>
          </a:ln>
          <a:effectLst/>
        </p:spPr>
        <p:txBody>
          <a:bodyPr>
            <a:spAutoFit/>
          </a:bodyPr>
          <a:lstStyle/>
          <a:p>
            <a:pPr eaLnBrk="0" hangingPunct="0"/>
            <a:r>
              <a:rPr lang="en-US" sz="2400">
                <a:solidFill>
                  <a:srgbClr val="FF0000"/>
                </a:solidFill>
                <a:latin typeface="Times New Roman" pitchFamily="18" charset="0"/>
              </a:rPr>
              <a:t>Corrosivity</a:t>
            </a:r>
          </a:p>
          <a:p>
            <a:pPr eaLnBrk="0" hangingPunct="0"/>
            <a:r>
              <a:rPr lang="en-US" sz="2400">
                <a:solidFill>
                  <a:srgbClr val="FF0000"/>
                </a:solidFill>
                <a:latin typeface="Times New Roman" pitchFamily="18" charset="0"/>
              </a:rPr>
              <a:t>concerns below pH 7.5</a:t>
            </a:r>
            <a:endParaRPr lang="en-US" sz="2400">
              <a:solidFill>
                <a:srgbClr val="0000FF"/>
              </a:solidFill>
              <a:latin typeface="Times New Roman" pitchFamily="18" charset="0"/>
            </a:endParaRPr>
          </a:p>
        </p:txBody>
      </p:sp>
      <p:sp>
        <p:nvSpPr>
          <p:cNvPr id="129040" name="Text Box 16"/>
          <p:cNvSpPr txBox="1">
            <a:spLocks noChangeArrowheads="1"/>
          </p:cNvSpPr>
          <p:nvPr/>
        </p:nvSpPr>
        <p:spPr bwMode="auto">
          <a:xfrm>
            <a:off x="4495800" y="2774950"/>
            <a:ext cx="2301875" cy="1187450"/>
          </a:xfrm>
          <a:prstGeom prst="rect">
            <a:avLst/>
          </a:prstGeom>
          <a:noFill/>
          <a:ln w="9525">
            <a:noFill/>
            <a:miter lim="800000"/>
            <a:headEnd/>
            <a:tailEnd/>
          </a:ln>
          <a:effectLst/>
        </p:spPr>
        <p:txBody>
          <a:bodyPr>
            <a:spAutoFit/>
          </a:bodyPr>
          <a:lstStyle/>
          <a:p>
            <a:pPr algn="ctr" eaLnBrk="0" hangingPunct="0"/>
            <a:r>
              <a:rPr lang="en-US" sz="2400">
                <a:solidFill>
                  <a:srgbClr val="FF0000"/>
                </a:solidFill>
              </a:rPr>
              <a:t>50:50 equilibrium at pH 7.5</a:t>
            </a:r>
          </a:p>
        </p:txBody>
      </p:sp>
      <p:grpSp>
        <p:nvGrpSpPr>
          <p:cNvPr id="5" name="Group 17"/>
          <p:cNvGrpSpPr>
            <a:grpSpLocks/>
          </p:cNvGrpSpPr>
          <p:nvPr/>
        </p:nvGrpSpPr>
        <p:grpSpPr bwMode="auto">
          <a:xfrm>
            <a:off x="2451100" y="1295400"/>
            <a:ext cx="2120900" cy="4229100"/>
            <a:chOff x="1544" y="816"/>
            <a:chExt cx="1336" cy="2664"/>
          </a:xfrm>
        </p:grpSpPr>
        <p:sp>
          <p:nvSpPr>
            <p:cNvPr id="25610" name="Line 18"/>
            <p:cNvSpPr>
              <a:spLocks noChangeShapeType="1"/>
            </p:cNvSpPr>
            <p:nvPr/>
          </p:nvSpPr>
          <p:spPr bwMode="auto">
            <a:xfrm flipV="1">
              <a:off x="2608" y="848"/>
              <a:ext cx="0" cy="2592"/>
            </a:xfrm>
            <a:prstGeom prst="line">
              <a:avLst/>
            </a:prstGeom>
            <a:noFill/>
            <a:ln w="9525">
              <a:solidFill>
                <a:schemeClr val="accent2"/>
              </a:solidFill>
              <a:round/>
              <a:headEnd/>
              <a:tailEnd/>
            </a:ln>
            <a:effectLst/>
          </p:spPr>
          <p:txBody>
            <a:bodyPr wrap="none" anchor="ctr">
              <a:spAutoFit/>
            </a:bodyPr>
            <a:lstStyle/>
            <a:p>
              <a:endParaRPr lang="en-US"/>
            </a:p>
          </p:txBody>
        </p:sp>
        <p:sp>
          <p:nvSpPr>
            <p:cNvPr id="25611" name="Line 19"/>
            <p:cNvSpPr>
              <a:spLocks noChangeShapeType="1"/>
            </p:cNvSpPr>
            <p:nvPr/>
          </p:nvSpPr>
          <p:spPr bwMode="auto">
            <a:xfrm flipV="1">
              <a:off x="2072" y="816"/>
              <a:ext cx="0" cy="2664"/>
            </a:xfrm>
            <a:prstGeom prst="line">
              <a:avLst/>
            </a:prstGeom>
            <a:noFill/>
            <a:ln w="9525">
              <a:solidFill>
                <a:schemeClr val="accent2"/>
              </a:solidFill>
              <a:round/>
              <a:headEnd/>
              <a:tailEnd/>
            </a:ln>
            <a:effectLst/>
          </p:spPr>
          <p:txBody>
            <a:bodyPr anchor="ctr">
              <a:spAutoFit/>
            </a:bodyPr>
            <a:lstStyle/>
            <a:p>
              <a:endParaRPr lang="en-US"/>
            </a:p>
          </p:txBody>
        </p:sp>
        <p:sp>
          <p:nvSpPr>
            <p:cNvPr id="25612" name="Line 20"/>
            <p:cNvSpPr>
              <a:spLocks noChangeShapeType="1"/>
            </p:cNvSpPr>
            <p:nvPr/>
          </p:nvSpPr>
          <p:spPr bwMode="auto">
            <a:xfrm flipV="1">
              <a:off x="1544" y="1096"/>
              <a:ext cx="1056" cy="0"/>
            </a:xfrm>
            <a:prstGeom prst="line">
              <a:avLst/>
            </a:prstGeom>
            <a:noFill/>
            <a:ln w="9525">
              <a:solidFill>
                <a:schemeClr val="accent2"/>
              </a:solidFill>
              <a:round/>
              <a:headEnd/>
              <a:tailEnd/>
            </a:ln>
            <a:effectLst/>
          </p:spPr>
          <p:txBody>
            <a:bodyPr anchor="ctr">
              <a:spAutoFit/>
            </a:bodyPr>
            <a:lstStyle/>
            <a:p>
              <a:endParaRPr lang="en-US"/>
            </a:p>
          </p:txBody>
        </p:sp>
        <p:sp>
          <p:nvSpPr>
            <p:cNvPr id="25613" name="Line 21"/>
            <p:cNvSpPr>
              <a:spLocks noChangeShapeType="1"/>
            </p:cNvSpPr>
            <p:nvPr/>
          </p:nvSpPr>
          <p:spPr bwMode="auto">
            <a:xfrm flipV="1">
              <a:off x="1544" y="1344"/>
              <a:ext cx="1056" cy="0"/>
            </a:xfrm>
            <a:prstGeom prst="line">
              <a:avLst/>
            </a:prstGeom>
            <a:noFill/>
            <a:ln w="9525">
              <a:solidFill>
                <a:schemeClr val="accent2"/>
              </a:solidFill>
              <a:round/>
              <a:headEnd/>
              <a:tailEnd/>
            </a:ln>
            <a:effectLst/>
          </p:spPr>
          <p:txBody>
            <a:bodyPr anchor="ctr">
              <a:spAutoFit/>
            </a:bodyPr>
            <a:lstStyle/>
            <a:p>
              <a:endParaRPr lang="en-US"/>
            </a:p>
          </p:txBody>
        </p:sp>
        <p:sp>
          <p:nvSpPr>
            <p:cNvPr id="25614" name="Line 22"/>
            <p:cNvSpPr>
              <a:spLocks noChangeShapeType="1"/>
            </p:cNvSpPr>
            <p:nvPr/>
          </p:nvSpPr>
          <p:spPr bwMode="auto">
            <a:xfrm flipV="1">
              <a:off x="1544" y="2152"/>
              <a:ext cx="1336" cy="0"/>
            </a:xfrm>
            <a:prstGeom prst="line">
              <a:avLst/>
            </a:prstGeom>
            <a:noFill/>
            <a:ln w="9525">
              <a:solidFill>
                <a:schemeClr val="accent2"/>
              </a:solidFill>
              <a:round/>
              <a:headEnd/>
              <a:tailEnd/>
            </a:ln>
            <a:effectLst/>
          </p:spPr>
          <p:txBody>
            <a:bodyPr anchor="ctr">
              <a:spAutoFit/>
            </a:bodyPr>
            <a:lstStyle/>
            <a:p>
              <a:endParaRPr lang="en-US"/>
            </a:p>
          </p:txBody>
        </p:sp>
      </p:grpSp>
      <p:sp>
        <p:nvSpPr>
          <p:cNvPr id="129047" name="Text Box 23"/>
          <p:cNvSpPr txBox="1">
            <a:spLocks noChangeArrowheads="1"/>
          </p:cNvSpPr>
          <p:nvPr/>
        </p:nvSpPr>
        <p:spPr bwMode="auto">
          <a:xfrm>
            <a:off x="6705600" y="1219200"/>
            <a:ext cx="1981200" cy="1552575"/>
          </a:xfrm>
          <a:prstGeom prst="rect">
            <a:avLst/>
          </a:prstGeom>
          <a:noFill/>
          <a:ln w="9525">
            <a:noFill/>
            <a:miter lim="800000"/>
            <a:headEnd/>
            <a:tailEnd/>
          </a:ln>
          <a:effectLst/>
        </p:spPr>
        <p:txBody>
          <a:bodyPr>
            <a:spAutoFit/>
          </a:bodyPr>
          <a:lstStyle/>
          <a:p>
            <a:pPr eaLnBrk="0" hangingPunct="0"/>
            <a:r>
              <a:rPr lang="en-US" sz="2400">
                <a:solidFill>
                  <a:srgbClr val="0000FF"/>
                </a:solidFill>
                <a:latin typeface="Times New Roman" pitchFamily="18" charset="0"/>
              </a:rPr>
              <a:t>Best disinfection pH 6 - 7 </a:t>
            </a:r>
            <a:r>
              <a:rPr lang="en-US" sz="2400" b="1">
                <a:solidFill>
                  <a:srgbClr val="0000FF"/>
                </a:solidFill>
                <a:latin typeface="Arial Black" pitchFamily="34" charset="0"/>
              </a:rPr>
              <a:t>...BUT...</a:t>
            </a:r>
            <a:endParaRPr lang="en-US" sz="2400">
              <a:solidFill>
                <a:srgbClr val="0000FF"/>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3"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upRight)">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3" presetClass="entr" presetSubtype="528" fill="hold" grpId="0" nodeType="clickEffect">
                                  <p:stCondLst>
                                    <p:cond delay="0"/>
                                  </p:stCondLst>
                                  <p:childTnLst>
                                    <p:set>
                                      <p:cBhvr>
                                        <p:cTn id="16" dur="1" fill="hold">
                                          <p:stCondLst>
                                            <p:cond delay="0"/>
                                          </p:stCondLst>
                                        </p:cTn>
                                        <p:tgtEl>
                                          <p:spTgt spid="129040"/>
                                        </p:tgtEl>
                                        <p:attrNameLst>
                                          <p:attrName>style.visibility</p:attrName>
                                        </p:attrNameLst>
                                      </p:cBhvr>
                                      <p:to>
                                        <p:strVal val="visible"/>
                                      </p:to>
                                    </p:set>
                                    <p:anim calcmode="lin" valueType="num">
                                      <p:cBhvr>
                                        <p:cTn id="17" dur="500" fill="hold"/>
                                        <p:tgtEl>
                                          <p:spTgt spid="129040"/>
                                        </p:tgtEl>
                                        <p:attrNameLst>
                                          <p:attrName>ppt_w</p:attrName>
                                        </p:attrNameLst>
                                      </p:cBhvr>
                                      <p:tavLst>
                                        <p:tav tm="0">
                                          <p:val>
                                            <p:fltVal val="0"/>
                                          </p:val>
                                        </p:tav>
                                        <p:tav tm="100000">
                                          <p:val>
                                            <p:strVal val="#ppt_w"/>
                                          </p:val>
                                        </p:tav>
                                      </p:tavLst>
                                    </p:anim>
                                    <p:anim calcmode="lin" valueType="num">
                                      <p:cBhvr>
                                        <p:cTn id="18" dur="500" fill="hold"/>
                                        <p:tgtEl>
                                          <p:spTgt spid="129040"/>
                                        </p:tgtEl>
                                        <p:attrNameLst>
                                          <p:attrName>ppt_h</p:attrName>
                                        </p:attrNameLst>
                                      </p:cBhvr>
                                      <p:tavLst>
                                        <p:tav tm="0">
                                          <p:val>
                                            <p:fltVal val="0"/>
                                          </p:val>
                                        </p:tav>
                                        <p:tav tm="100000">
                                          <p:val>
                                            <p:strVal val="#ppt_h"/>
                                          </p:val>
                                        </p:tav>
                                      </p:tavLst>
                                    </p:anim>
                                    <p:anim calcmode="lin" valueType="num">
                                      <p:cBhvr>
                                        <p:cTn id="19" dur="500" fill="hold"/>
                                        <p:tgtEl>
                                          <p:spTgt spid="129040"/>
                                        </p:tgtEl>
                                        <p:attrNameLst>
                                          <p:attrName>ppt_x</p:attrName>
                                        </p:attrNameLst>
                                      </p:cBhvr>
                                      <p:tavLst>
                                        <p:tav tm="0">
                                          <p:val>
                                            <p:fltVal val="0.5"/>
                                          </p:val>
                                        </p:tav>
                                        <p:tav tm="100000">
                                          <p:val>
                                            <p:strVal val="#ppt_x"/>
                                          </p:val>
                                        </p:tav>
                                      </p:tavLst>
                                    </p:anim>
                                    <p:anim calcmode="lin" valueType="num">
                                      <p:cBhvr>
                                        <p:cTn id="20" dur="500" fill="hold"/>
                                        <p:tgtEl>
                                          <p:spTgt spid="129040"/>
                                        </p:tgtEl>
                                        <p:attrNameLst>
                                          <p:attrName>ppt_y</p:attrName>
                                        </p:attrNameLst>
                                      </p:cBhvr>
                                      <p:tavLst>
                                        <p:tav tm="0">
                                          <p:val>
                                            <p:fltVal val="0.5"/>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29037"/>
                                        </p:tgtEl>
                                        <p:attrNameLst>
                                          <p:attrName>style.visibility</p:attrName>
                                        </p:attrNameLst>
                                      </p:cBhvr>
                                      <p:to>
                                        <p:strVal val="visible"/>
                                      </p:to>
                                    </p:set>
                                    <p:animEffect transition="in" filter="dissolve">
                                      <p:cBhvr>
                                        <p:cTn id="25" dur="500"/>
                                        <p:tgtEl>
                                          <p:spTgt spid="12903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29038"/>
                                        </p:tgtEl>
                                        <p:attrNameLst>
                                          <p:attrName>style.visibility</p:attrName>
                                        </p:attrNameLst>
                                      </p:cBhvr>
                                      <p:to>
                                        <p:strVal val="visible"/>
                                      </p:to>
                                    </p:set>
                                    <p:animEffect transition="in" filter="wipe(left)">
                                      <p:cBhvr>
                                        <p:cTn id="30" dur="500"/>
                                        <p:tgtEl>
                                          <p:spTgt spid="129038"/>
                                        </p:tgtEl>
                                      </p:cBhvr>
                                    </p:animEffect>
                                  </p:childTnLst>
                                </p:cTn>
                              </p:par>
                            </p:childTnLst>
                          </p:cTn>
                        </p:par>
                        <p:par>
                          <p:cTn id="31" fill="hold" nodeType="afterGroup">
                            <p:stCondLst>
                              <p:cond delay="500"/>
                            </p:stCondLst>
                            <p:childTnLst>
                              <p:par>
                                <p:cTn id="32" presetID="9" presetClass="entr" presetSubtype="0" fill="hold" grpId="0" nodeType="afterEffect">
                                  <p:stCondLst>
                                    <p:cond delay="0"/>
                                  </p:stCondLst>
                                  <p:childTnLst>
                                    <p:set>
                                      <p:cBhvr>
                                        <p:cTn id="33" dur="1" fill="hold">
                                          <p:stCondLst>
                                            <p:cond delay="0"/>
                                          </p:stCondLst>
                                        </p:cTn>
                                        <p:tgtEl>
                                          <p:spTgt spid="129047"/>
                                        </p:tgtEl>
                                        <p:attrNameLst>
                                          <p:attrName>style.visibility</p:attrName>
                                        </p:attrNameLst>
                                      </p:cBhvr>
                                      <p:to>
                                        <p:strVal val="visible"/>
                                      </p:to>
                                    </p:set>
                                    <p:animEffect transition="in" filter="dissolve">
                                      <p:cBhvr>
                                        <p:cTn id="34" dur="500"/>
                                        <p:tgtEl>
                                          <p:spTgt spid="129047"/>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129039"/>
                                        </p:tgtEl>
                                        <p:attrNameLst>
                                          <p:attrName>style.visibility</p:attrName>
                                        </p:attrNameLst>
                                      </p:cBhvr>
                                      <p:to>
                                        <p:strVal val="visible"/>
                                      </p:to>
                                    </p:set>
                                    <p:animEffect transition="in" filter="dissolve">
                                      <p:cBhvr>
                                        <p:cTn id="39" dur="500"/>
                                        <p:tgtEl>
                                          <p:spTgt spid="129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7" grpId="0" animBg="1"/>
      <p:bldP spid="129038" grpId="0" animBg="1"/>
      <p:bldP spid="129039" grpId="0" autoUpdateAnimBg="0"/>
      <p:bldP spid="129040" grpId="0" autoUpdateAnimBg="0"/>
      <p:bldP spid="129047"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Picture 2"/>
          <p:cNvPicPr>
            <a:picLocks noChangeAspect="1" noChangeArrowheads="1"/>
          </p:cNvPicPr>
          <p:nvPr/>
        </p:nvPicPr>
        <p:blipFill>
          <a:blip r:embed="rId3"/>
          <a:srcRect t="966"/>
          <a:stretch>
            <a:fillRect/>
          </a:stretch>
        </p:blipFill>
        <p:spPr bwMode="auto">
          <a:xfrm>
            <a:off x="6477000" y="690563"/>
            <a:ext cx="1838325" cy="5621337"/>
          </a:xfrm>
          <a:prstGeom prst="rect">
            <a:avLst/>
          </a:prstGeom>
          <a:noFill/>
          <a:ln w="9525">
            <a:noFill/>
            <a:miter lim="800000"/>
            <a:headEnd/>
            <a:tailEnd/>
          </a:ln>
          <a:effectLst/>
        </p:spPr>
      </p:pic>
      <p:pic>
        <p:nvPicPr>
          <p:cNvPr id="148483" name="Picture 3"/>
          <p:cNvPicPr>
            <a:picLocks noChangeAspect="1" noChangeArrowheads="1"/>
          </p:cNvPicPr>
          <p:nvPr/>
        </p:nvPicPr>
        <p:blipFill>
          <a:blip r:embed="rId4"/>
          <a:srcRect t="1288"/>
          <a:stretch>
            <a:fillRect/>
          </a:stretch>
        </p:blipFill>
        <p:spPr bwMode="auto">
          <a:xfrm>
            <a:off x="4775200" y="696913"/>
            <a:ext cx="1743075" cy="5602287"/>
          </a:xfrm>
          <a:prstGeom prst="rect">
            <a:avLst/>
          </a:prstGeom>
          <a:noFill/>
          <a:ln w="9525">
            <a:noFill/>
            <a:miter lim="800000"/>
            <a:headEnd/>
            <a:tailEnd/>
          </a:ln>
          <a:effectLst/>
        </p:spPr>
      </p:pic>
      <p:pic>
        <p:nvPicPr>
          <p:cNvPr id="148484" name="Picture 4"/>
          <p:cNvPicPr>
            <a:picLocks noChangeAspect="1" noChangeArrowheads="1"/>
          </p:cNvPicPr>
          <p:nvPr/>
        </p:nvPicPr>
        <p:blipFill>
          <a:blip r:embed="rId5"/>
          <a:srcRect t="809"/>
          <a:stretch>
            <a:fillRect/>
          </a:stretch>
        </p:blipFill>
        <p:spPr bwMode="auto">
          <a:xfrm>
            <a:off x="3111500" y="692150"/>
            <a:ext cx="1704975" cy="5613400"/>
          </a:xfrm>
          <a:prstGeom prst="rect">
            <a:avLst/>
          </a:prstGeom>
          <a:noFill/>
          <a:ln w="9525">
            <a:noFill/>
            <a:miter lim="800000"/>
            <a:headEnd/>
            <a:tailEnd/>
          </a:ln>
          <a:effectLst/>
        </p:spPr>
      </p:pic>
      <p:pic>
        <p:nvPicPr>
          <p:cNvPr id="148485" name="Picture 5"/>
          <p:cNvPicPr>
            <a:picLocks noChangeAspect="1" noChangeArrowheads="1"/>
          </p:cNvPicPr>
          <p:nvPr/>
        </p:nvPicPr>
        <p:blipFill>
          <a:blip r:embed="rId6"/>
          <a:srcRect t="1445"/>
          <a:stretch>
            <a:fillRect/>
          </a:stretch>
        </p:blipFill>
        <p:spPr bwMode="auto">
          <a:xfrm>
            <a:off x="1397000" y="692150"/>
            <a:ext cx="1724025" cy="5613400"/>
          </a:xfrm>
          <a:prstGeom prst="rect">
            <a:avLst/>
          </a:prstGeom>
          <a:noFill/>
          <a:ln w="9525">
            <a:noFill/>
            <a:miter lim="800000"/>
            <a:headEnd/>
            <a:tailEnd/>
          </a:ln>
          <a:effectLst/>
        </p:spPr>
      </p:pic>
      <p:sp>
        <p:nvSpPr>
          <p:cNvPr id="31750" name="Rectangle 6"/>
          <p:cNvSpPr>
            <a:spLocks noGrp="1" noChangeArrowheads="1"/>
          </p:cNvSpPr>
          <p:nvPr>
            <p:ph type="title" idx="4294967295"/>
          </p:nvPr>
        </p:nvSpPr>
        <p:spPr bwMode="invGray">
          <a:xfrm>
            <a:off x="571472" y="-214338"/>
            <a:ext cx="8229600" cy="1016000"/>
          </a:xfrm>
        </p:spPr>
        <p:txBody>
          <a:bodyPr>
            <a:normAutofit fontScale="90000"/>
          </a:bodyPr>
          <a:lstStyle/>
          <a:p>
            <a:pPr eaLnBrk="1" hangingPunct="1"/>
            <a:r>
              <a:rPr lang="en-US" b="1" dirty="0" smtClean="0"/>
              <a:t>The “Breakpoint”…another look</a:t>
            </a:r>
          </a:p>
        </p:txBody>
      </p:sp>
      <p:sp>
        <p:nvSpPr>
          <p:cNvPr id="148487" name="Rectangle 7"/>
          <p:cNvSpPr>
            <a:spLocks noChangeArrowheads="1"/>
          </p:cNvSpPr>
          <p:nvPr/>
        </p:nvSpPr>
        <p:spPr bwMode="auto">
          <a:xfrm>
            <a:off x="1549400" y="1308100"/>
            <a:ext cx="1600200" cy="2647950"/>
          </a:xfrm>
          <a:prstGeom prst="rect">
            <a:avLst/>
          </a:prstGeom>
          <a:noFill/>
          <a:ln w="9525">
            <a:noFill/>
            <a:miter lim="800000"/>
            <a:headEnd/>
            <a:tailEnd/>
          </a:ln>
          <a:effectLst/>
        </p:spPr>
        <p:txBody>
          <a:bodyPr>
            <a:spAutoFit/>
          </a:bodyPr>
          <a:lstStyle/>
          <a:p>
            <a:pPr eaLnBrk="0" hangingPunct="0"/>
            <a:r>
              <a:rPr lang="en-US" sz="2400" dirty="0">
                <a:solidFill>
                  <a:schemeClr val="accent2"/>
                </a:solidFill>
                <a:latin typeface="Times New Roman" pitchFamily="18" charset="0"/>
              </a:rPr>
              <a:t>Chlorine is reduced to chlorides by easily </a:t>
            </a:r>
            <a:r>
              <a:rPr lang="en-US" sz="2400" dirty="0" err="1">
                <a:solidFill>
                  <a:schemeClr val="accent2"/>
                </a:solidFill>
                <a:latin typeface="Times New Roman" pitchFamily="18" charset="0"/>
              </a:rPr>
              <a:t>oxidizable</a:t>
            </a:r>
            <a:r>
              <a:rPr lang="en-US" sz="2400" dirty="0">
                <a:solidFill>
                  <a:schemeClr val="accent2"/>
                </a:solidFill>
                <a:latin typeface="Times New Roman" pitchFamily="18" charset="0"/>
              </a:rPr>
              <a:t> stuff (H</a:t>
            </a:r>
            <a:r>
              <a:rPr lang="en-US" sz="2400" baseline="-25000" dirty="0">
                <a:solidFill>
                  <a:schemeClr val="accent2"/>
                </a:solidFill>
                <a:latin typeface="Times New Roman" pitchFamily="18" charset="0"/>
              </a:rPr>
              <a:t>2</a:t>
            </a:r>
            <a:r>
              <a:rPr lang="en-US" sz="2400" dirty="0">
                <a:solidFill>
                  <a:schemeClr val="accent2"/>
                </a:solidFill>
                <a:latin typeface="Times New Roman" pitchFamily="18" charset="0"/>
              </a:rPr>
              <a:t>S, Fe</a:t>
            </a:r>
            <a:r>
              <a:rPr lang="en-US" sz="2400" baseline="30000" dirty="0">
                <a:solidFill>
                  <a:schemeClr val="accent2"/>
                </a:solidFill>
                <a:latin typeface="Times New Roman" pitchFamily="18" charset="0"/>
              </a:rPr>
              <a:t>2+</a:t>
            </a:r>
            <a:r>
              <a:rPr lang="en-US" sz="2400" dirty="0">
                <a:solidFill>
                  <a:schemeClr val="accent2"/>
                </a:solidFill>
                <a:latin typeface="Times New Roman" pitchFamily="18" charset="0"/>
              </a:rPr>
              <a:t>, etc.)</a:t>
            </a:r>
          </a:p>
        </p:txBody>
      </p:sp>
      <p:sp>
        <p:nvSpPr>
          <p:cNvPr id="148488" name="Rectangle 8"/>
          <p:cNvSpPr>
            <a:spLocks noChangeArrowheads="1"/>
          </p:cNvSpPr>
          <p:nvPr/>
        </p:nvSpPr>
        <p:spPr bwMode="auto">
          <a:xfrm>
            <a:off x="4787900" y="1308100"/>
            <a:ext cx="1828800" cy="3013075"/>
          </a:xfrm>
          <a:prstGeom prst="rect">
            <a:avLst/>
          </a:prstGeom>
          <a:noFill/>
          <a:ln w="9525">
            <a:noFill/>
            <a:miter lim="800000"/>
            <a:headEnd/>
            <a:tailEnd/>
          </a:ln>
          <a:effectLst/>
        </p:spPr>
        <p:txBody>
          <a:bodyPr>
            <a:spAutoFit/>
          </a:bodyPr>
          <a:lstStyle/>
          <a:p>
            <a:pPr eaLnBrk="0" hangingPunct="0"/>
            <a:r>
              <a:rPr lang="en-US" sz="2400" dirty="0">
                <a:solidFill>
                  <a:schemeClr val="accent2"/>
                </a:solidFill>
                <a:latin typeface="Times New Roman" pitchFamily="18" charset="0"/>
              </a:rPr>
              <a:t>Chloramines broken down &amp; converted to nitrogen gas which leaves the system </a:t>
            </a:r>
            <a:r>
              <a:rPr lang="en-US" sz="2400" dirty="0">
                <a:solidFill>
                  <a:srgbClr val="FF3300"/>
                </a:solidFill>
                <a:latin typeface="Times New Roman" pitchFamily="18" charset="0"/>
              </a:rPr>
              <a:t>(Breakpoint).</a:t>
            </a:r>
            <a:endParaRPr lang="en-US" sz="2400" dirty="0">
              <a:solidFill>
                <a:schemeClr val="accent2"/>
              </a:solidFill>
              <a:latin typeface="Times New Roman" pitchFamily="18" charset="0"/>
            </a:endParaRPr>
          </a:p>
        </p:txBody>
      </p:sp>
      <p:sp>
        <p:nvSpPr>
          <p:cNvPr id="148489" name="Rectangle 9"/>
          <p:cNvSpPr>
            <a:spLocks noChangeArrowheads="1"/>
          </p:cNvSpPr>
          <p:nvPr/>
        </p:nvSpPr>
        <p:spPr bwMode="auto">
          <a:xfrm>
            <a:off x="3187700" y="1308100"/>
            <a:ext cx="1689100" cy="3743325"/>
          </a:xfrm>
          <a:prstGeom prst="rect">
            <a:avLst/>
          </a:prstGeom>
          <a:noFill/>
          <a:ln w="9525">
            <a:noFill/>
            <a:miter lim="800000"/>
            <a:headEnd/>
            <a:tailEnd/>
          </a:ln>
          <a:effectLst/>
        </p:spPr>
        <p:txBody>
          <a:bodyPr lIns="9144" rIns="9144">
            <a:spAutoFit/>
          </a:bodyPr>
          <a:lstStyle/>
          <a:p>
            <a:pPr eaLnBrk="0" hangingPunct="0"/>
            <a:r>
              <a:rPr lang="en-US" sz="2400" dirty="0">
                <a:solidFill>
                  <a:schemeClr val="accent2"/>
                </a:solidFill>
                <a:latin typeface="Times New Roman" pitchFamily="18" charset="0"/>
              </a:rPr>
              <a:t>Cl</a:t>
            </a:r>
            <a:r>
              <a:rPr lang="en-US" sz="2400" baseline="-25000" dirty="0">
                <a:solidFill>
                  <a:schemeClr val="accent2"/>
                </a:solidFill>
                <a:latin typeface="Times New Roman" pitchFamily="18" charset="0"/>
              </a:rPr>
              <a:t>2</a:t>
            </a:r>
            <a:r>
              <a:rPr lang="en-US" sz="2400" dirty="0">
                <a:solidFill>
                  <a:schemeClr val="accent2"/>
                </a:solidFill>
                <a:latin typeface="Times New Roman" pitchFamily="18" charset="0"/>
              </a:rPr>
              <a:t> consumed by reaction with organic matter.  If NH</a:t>
            </a:r>
            <a:r>
              <a:rPr lang="en-US" sz="2400" baseline="-25000" dirty="0">
                <a:solidFill>
                  <a:schemeClr val="accent2"/>
                </a:solidFill>
                <a:latin typeface="Times New Roman" pitchFamily="18" charset="0"/>
              </a:rPr>
              <a:t>3</a:t>
            </a:r>
            <a:r>
              <a:rPr lang="en-US" sz="2400" dirty="0">
                <a:solidFill>
                  <a:schemeClr val="accent2"/>
                </a:solidFill>
                <a:latin typeface="Times New Roman" pitchFamily="18" charset="0"/>
              </a:rPr>
              <a:t> is present, </a:t>
            </a:r>
            <a:r>
              <a:rPr lang="en-US" sz="2400" dirty="0" err="1">
                <a:solidFill>
                  <a:schemeClr val="accent2"/>
                </a:solidFill>
                <a:latin typeface="Times New Roman" pitchFamily="18" charset="0"/>
              </a:rPr>
              <a:t>chloramine</a:t>
            </a:r>
            <a:r>
              <a:rPr lang="en-US" sz="2400" dirty="0">
                <a:solidFill>
                  <a:schemeClr val="accent2"/>
                </a:solidFill>
                <a:latin typeface="Times New Roman" pitchFamily="18" charset="0"/>
              </a:rPr>
              <a:t> formation begins.</a:t>
            </a:r>
          </a:p>
        </p:txBody>
      </p:sp>
      <p:sp>
        <p:nvSpPr>
          <p:cNvPr id="148490" name="Rectangle 10"/>
          <p:cNvSpPr>
            <a:spLocks noChangeArrowheads="1"/>
          </p:cNvSpPr>
          <p:nvPr/>
        </p:nvSpPr>
        <p:spPr bwMode="auto">
          <a:xfrm>
            <a:off x="6692900" y="1308100"/>
            <a:ext cx="1524000" cy="1552575"/>
          </a:xfrm>
          <a:prstGeom prst="rect">
            <a:avLst/>
          </a:prstGeom>
          <a:noFill/>
          <a:ln w="9525">
            <a:noFill/>
            <a:miter lim="800000"/>
            <a:headEnd/>
            <a:tailEnd/>
          </a:ln>
          <a:effectLst/>
        </p:spPr>
        <p:txBody>
          <a:bodyPr lIns="9144" rIns="9144">
            <a:spAutoFit/>
          </a:bodyPr>
          <a:lstStyle/>
          <a:p>
            <a:pPr eaLnBrk="0" hangingPunct="0"/>
            <a:r>
              <a:rPr lang="en-US" sz="2400">
                <a:solidFill>
                  <a:schemeClr val="accent2"/>
                </a:solidFill>
                <a:latin typeface="Times New Roman" pitchFamily="18" charset="0"/>
              </a:rPr>
              <a:t>At this point,THM formation can occur</a:t>
            </a:r>
          </a:p>
        </p:txBody>
      </p:sp>
      <p:pic>
        <p:nvPicPr>
          <p:cNvPr id="148491" name="Picture 11"/>
          <p:cNvPicPr>
            <a:picLocks noChangeAspect="1" noChangeArrowheads="1"/>
          </p:cNvPicPr>
          <p:nvPr/>
        </p:nvPicPr>
        <p:blipFill>
          <a:blip r:embed="rId7"/>
          <a:srcRect t="7619" r="10690"/>
          <a:stretch>
            <a:fillRect/>
          </a:stretch>
        </p:blipFill>
        <p:spPr bwMode="auto">
          <a:xfrm>
            <a:off x="685800" y="6303963"/>
            <a:ext cx="7639050" cy="554037"/>
          </a:xfrm>
          <a:prstGeom prst="rect">
            <a:avLst/>
          </a:prstGeom>
          <a:noFill/>
          <a:ln w="9525">
            <a:noFill/>
            <a:miter lim="800000"/>
            <a:headEnd/>
            <a:tailEnd/>
          </a:ln>
          <a:effectLst/>
        </p:spPr>
      </p:pic>
      <p:pic>
        <p:nvPicPr>
          <p:cNvPr id="148492" name="Picture 12"/>
          <p:cNvPicPr>
            <a:picLocks noChangeAspect="1" noChangeArrowheads="1"/>
          </p:cNvPicPr>
          <p:nvPr/>
        </p:nvPicPr>
        <p:blipFill>
          <a:blip r:embed="rId8"/>
          <a:srcRect r="2461" b="325"/>
          <a:stretch>
            <a:fillRect/>
          </a:stretch>
        </p:blipFill>
        <p:spPr bwMode="auto">
          <a:xfrm>
            <a:off x="685800" y="685800"/>
            <a:ext cx="725488" cy="5619750"/>
          </a:xfrm>
          <a:prstGeom prst="rect">
            <a:avLst/>
          </a:prstGeom>
          <a:noFill/>
          <a:ln w="9525">
            <a:noFill/>
            <a:miter lim="800000"/>
            <a:headEnd/>
            <a:tailEnd/>
          </a:ln>
          <a:effectLst/>
        </p:spPr>
      </p:pic>
      <p:sp>
        <p:nvSpPr>
          <p:cNvPr id="31757" name="Line 13"/>
          <p:cNvSpPr>
            <a:spLocks noChangeShapeType="1"/>
          </p:cNvSpPr>
          <p:nvPr/>
        </p:nvSpPr>
        <p:spPr bwMode="auto">
          <a:xfrm flipV="1">
            <a:off x="4038600" y="4724400"/>
            <a:ext cx="152400" cy="685800"/>
          </a:xfrm>
          <a:prstGeom prst="line">
            <a:avLst/>
          </a:prstGeom>
          <a:noFill/>
          <a:ln w="9525">
            <a:solidFill>
              <a:schemeClr val="tx1"/>
            </a:solidFill>
            <a:round/>
            <a:headEnd/>
            <a:tailEnd type="triangle" w="med" len="med"/>
          </a:ln>
          <a:effectLst/>
        </p:spPr>
        <p:txBody>
          <a:bodyPr wrap="none" anchor="ctr">
            <a:spAutoFit/>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8491"/>
                                        </p:tgtEl>
                                        <p:attrNameLst>
                                          <p:attrName>style.visibility</p:attrName>
                                        </p:attrNameLst>
                                      </p:cBhvr>
                                      <p:to>
                                        <p:strVal val="visible"/>
                                      </p:to>
                                    </p:set>
                                    <p:animEffect transition="in" filter="wipe(left)">
                                      <p:cBhvr>
                                        <p:cTn id="7" dur="500"/>
                                        <p:tgtEl>
                                          <p:spTgt spid="148491"/>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48492"/>
                                        </p:tgtEl>
                                        <p:attrNameLst>
                                          <p:attrName>style.visibility</p:attrName>
                                        </p:attrNameLst>
                                      </p:cBhvr>
                                      <p:to>
                                        <p:strVal val="visible"/>
                                      </p:to>
                                    </p:set>
                                    <p:animEffect transition="in" filter="wipe(down)">
                                      <p:cBhvr>
                                        <p:cTn id="11" dur="500"/>
                                        <p:tgtEl>
                                          <p:spTgt spid="14849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1" fill="hold" nodeType="clickEffect">
                                  <p:stCondLst>
                                    <p:cond delay="0"/>
                                  </p:stCondLst>
                                  <p:childTnLst>
                                    <p:set>
                                      <p:cBhvr>
                                        <p:cTn id="15" dur="1" fill="hold">
                                          <p:stCondLst>
                                            <p:cond delay="0"/>
                                          </p:stCondLst>
                                        </p:cTn>
                                        <p:tgtEl>
                                          <p:spTgt spid="148485"/>
                                        </p:tgtEl>
                                        <p:attrNameLst>
                                          <p:attrName>style.visibility</p:attrName>
                                        </p:attrNameLst>
                                      </p:cBhvr>
                                      <p:to>
                                        <p:strVal val="visible"/>
                                      </p:to>
                                    </p:set>
                                    <p:animEffect transition="in" filter="wipe(up)">
                                      <p:cBhvr>
                                        <p:cTn id="16" dur="500"/>
                                        <p:tgtEl>
                                          <p:spTgt spid="148485"/>
                                        </p:tgtEl>
                                      </p:cBhvr>
                                    </p:animEffect>
                                  </p:childTnLst>
                                  <p:subTnLst>
                                    <p:audio>
                                      <p:cMediaNode>
                                        <p:cTn display="0" masterRel="sameClick">
                                          <p:stCondLst>
                                            <p:cond evt="begin" delay="0">
                                              <p:tn val="14"/>
                                            </p:cond>
                                          </p:stCondLst>
                                          <p:endCondLst>
                                            <p:cond evt="onStopAudio" delay="0">
                                              <p:tgtEl>
                                                <p:sldTgt/>
                                              </p:tgtEl>
                                            </p:cond>
                                          </p:endCondLst>
                                        </p:cTn>
                                        <p:tgtEl>
                                          <p:sndTgt r:embed="rId2" name="WHISTLDN.WAV"/>
                                        </p:tgtEl>
                                      </p:cMediaNode>
                                    </p:audio>
                                  </p:subTnLst>
                                </p:cTn>
                              </p:par>
                            </p:childTnLst>
                          </p:cTn>
                        </p:par>
                        <p:par>
                          <p:cTn id="17" fill="hold" nodeType="afterGroup">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48487"/>
                                        </p:tgtEl>
                                        <p:attrNameLst>
                                          <p:attrName>style.visibility</p:attrName>
                                        </p:attrNameLst>
                                      </p:cBhvr>
                                      <p:to>
                                        <p:strVal val="visible"/>
                                      </p:to>
                                    </p:set>
                                    <p:animEffect transition="in" filter="dissolve">
                                      <p:cBhvr>
                                        <p:cTn id="20" dur="500"/>
                                        <p:tgtEl>
                                          <p:spTgt spid="14848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1" fill="hold" nodeType="clickEffect">
                                  <p:stCondLst>
                                    <p:cond delay="0"/>
                                  </p:stCondLst>
                                  <p:childTnLst>
                                    <p:set>
                                      <p:cBhvr>
                                        <p:cTn id="24" dur="1" fill="hold">
                                          <p:stCondLst>
                                            <p:cond delay="0"/>
                                          </p:stCondLst>
                                        </p:cTn>
                                        <p:tgtEl>
                                          <p:spTgt spid="148484"/>
                                        </p:tgtEl>
                                        <p:attrNameLst>
                                          <p:attrName>style.visibility</p:attrName>
                                        </p:attrNameLst>
                                      </p:cBhvr>
                                      <p:to>
                                        <p:strVal val="visible"/>
                                      </p:to>
                                    </p:set>
                                    <p:animEffect transition="in" filter="wipe(up)">
                                      <p:cBhvr>
                                        <p:cTn id="25" dur="500"/>
                                        <p:tgtEl>
                                          <p:spTgt spid="148484"/>
                                        </p:tgtEl>
                                      </p:cBhvr>
                                    </p:animEffect>
                                  </p:childTnLst>
                                  <p:subTnLst>
                                    <p:audio>
                                      <p:cMediaNode>
                                        <p:cTn display="0" masterRel="sameClick">
                                          <p:stCondLst>
                                            <p:cond evt="begin" delay="0">
                                              <p:tn val="23"/>
                                            </p:cond>
                                          </p:stCondLst>
                                          <p:endCondLst>
                                            <p:cond evt="onStopAudio" delay="0">
                                              <p:tgtEl>
                                                <p:sldTgt/>
                                              </p:tgtEl>
                                            </p:cond>
                                          </p:endCondLst>
                                        </p:cTn>
                                        <p:tgtEl>
                                          <p:sndTgt r:embed="rId2" name="WHISTLDN.WAV"/>
                                        </p:tgtEl>
                                      </p:cMediaNode>
                                    </p:audio>
                                  </p:subTnLst>
                                </p:cTn>
                              </p:par>
                            </p:childTnLst>
                          </p:cTn>
                        </p:par>
                        <p:par>
                          <p:cTn id="26" fill="hold" nodeType="afterGroup">
                            <p:stCondLst>
                              <p:cond delay="500"/>
                            </p:stCondLst>
                            <p:childTnLst>
                              <p:par>
                                <p:cTn id="27" presetID="9" presetClass="entr" presetSubtype="0" fill="hold" grpId="0" nodeType="afterEffect">
                                  <p:stCondLst>
                                    <p:cond delay="0"/>
                                  </p:stCondLst>
                                  <p:childTnLst>
                                    <p:set>
                                      <p:cBhvr>
                                        <p:cTn id="28" dur="1" fill="hold">
                                          <p:stCondLst>
                                            <p:cond delay="0"/>
                                          </p:stCondLst>
                                        </p:cTn>
                                        <p:tgtEl>
                                          <p:spTgt spid="148489"/>
                                        </p:tgtEl>
                                        <p:attrNameLst>
                                          <p:attrName>style.visibility</p:attrName>
                                        </p:attrNameLst>
                                      </p:cBhvr>
                                      <p:to>
                                        <p:strVal val="visible"/>
                                      </p:to>
                                    </p:set>
                                    <p:animEffect transition="in" filter="dissolve">
                                      <p:cBhvr>
                                        <p:cTn id="29" dur="500"/>
                                        <p:tgtEl>
                                          <p:spTgt spid="148489"/>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1" fill="hold" nodeType="clickEffect">
                                  <p:stCondLst>
                                    <p:cond delay="0"/>
                                  </p:stCondLst>
                                  <p:childTnLst>
                                    <p:set>
                                      <p:cBhvr>
                                        <p:cTn id="33" dur="1" fill="hold">
                                          <p:stCondLst>
                                            <p:cond delay="0"/>
                                          </p:stCondLst>
                                        </p:cTn>
                                        <p:tgtEl>
                                          <p:spTgt spid="148483"/>
                                        </p:tgtEl>
                                        <p:attrNameLst>
                                          <p:attrName>style.visibility</p:attrName>
                                        </p:attrNameLst>
                                      </p:cBhvr>
                                      <p:to>
                                        <p:strVal val="visible"/>
                                      </p:to>
                                    </p:set>
                                    <p:animEffect transition="in" filter="wipe(up)">
                                      <p:cBhvr>
                                        <p:cTn id="34" dur="500"/>
                                        <p:tgtEl>
                                          <p:spTgt spid="148483"/>
                                        </p:tgtEl>
                                      </p:cBhvr>
                                    </p:animEffect>
                                  </p:childTnLst>
                                  <p:subTnLst>
                                    <p:audio>
                                      <p:cMediaNode>
                                        <p:cTn display="0" masterRel="sameClick">
                                          <p:stCondLst>
                                            <p:cond evt="begin" delay="0">
                                              <p:tn val="32"/>
                                            </p:cond>
                                          </p:stCondLst>
                                          <p:endCondLst>
                                            <p:cond evt="onStopAudio" delay="0">
                                              <p:tgtEl>
                                                <p:sldTgt/>
                                              </p:tgtEl>
                                            </p:cond>
                                          </p:endCondLst>
                                        </p:cTn>
                                        <p:tgtEl>
                                          <p:sndTgt r:embed="rId2" name="WHISTLDN.WAV"/>
                                        </p:tgtEl>
                                      </p:cMediaNode>
                                    </p:audio>
                                  </p:subTnLst>
                                </p:cTn>
                              </p:par>
                            </p:childTnLst>
                          </p:cTn>
                        </p:par>
                        <p:par>
                          <p:cTn id="35" fill="hold" nodeType="afterGroup">
                            <p:stCondLst>
                              <p:cond delay="500"/>
                            </p:stCondLst>
                            <p:childTnLst>
                              <p:par>
                                <p:cTn id="36" presetID="9" presetClass="entr" presetSubtype="0" fill="hold" grpId="0" nodeType="afterEffect">
                                  <p:stCondLst>
                                    <p:cond delay="0"/>
                                  </p:stCondLst>
                                  <p:childTnLst>
                                    <p:set>
                                      <p:cBhvr>
                                        <p:cTn id="37" dur="1" fill="hold">
                                          <p:stCondLst>
                                            <p:cond delay="0"/>
                                          </p:stCondLst>
                                        </p:cTn>
                                        <p:tgtEl>
                                          <p:spTgt spid="148488"/>
                                        </p:tgtEl>
                                        <p:attrNameLst>
                                          <p:attrName>style.visibility</p:attrName>
                                        </p:attrNameLst>
                                      </p:cBhvr>
                                      <p:to>
                                        <p:strVal val="visible"/>
                                      </p:to>
                                    </p:set>
                                    <p:animEffect transition="in" filter="dissolve">
                                      <p:cBhvr>
                                        <p:cTn id="38" dur="500"/>
                                        <p:tgtEl>
                                          <p:spTgt spid="14848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1" fill="hold" nodeType="clickEffect">
                                  <p:stCondLst>
                                    <p:cond delay="0"/>
                                  </p:stCondLst>
                                  <p:childTnLst>
                                    <p:set>
                                      <p:cBhvr>
                                        <p:cTn id="42" dur="1" fill="hold">
                                          <p:stCondLst>
                                            <p:cond delay="0"/>
                                          </p:stCondLst>
                                        </p:cTn>
                                        <p:tgtEl>
                                          <p:spTgt spid="148482"/>
                                        </p:tgtEl>
                                        <p:attrNameLst>
                                          <p:attrName>style.visibility</p:attrName>
                                        </p:attrNameLst>
                                      </p:cBhvr>
                                      <p:to>
                                        <p:strVal val="visible"/>
                                      </p:to>
                                    </p:set>
                                    <p:animEffect transition="in" filter="wipe(up)">
                                      <p:cBhvr>
                                        <p:cTn id="43" dur="500"/>
                                        <p:tgtEl>
                                          <p:spTgt spid="148482"/>
                                        </p:tgtEl>
                                      </p:cBhvr>
                                    </p:animEffect>
                                  </p:childTnLst>
                                  <p:subTnLst>
                                    <p:audio>
                                      <p:cMediaNode>
                                        <p:cTn display="0" masterRel="sameClick">
                                          <p:stCondLst>
                                            <p:cond evt="begin" delay="0">
                                              <p:tn val="41"/>
                                            </p:cond>
                                          </p:stCondLst>
                                          <p:endCondLst>
                                            <p:cond evt="onStopAudio" delay="0">
                                              <p:tgtEl>
                                                <p:sldTgt/>
                                              </p:tgtEl>
                                            </p:cond>
                                          </p:endCondLst>
                                        </p:cTn>
                                        <p:tgtEl>
                                          <p:sndTgt r:embed="rId2" name="WHISTLDN.WAV"/>
                                        </p:tgtEl>
                                      </p:cMediaNode>
                                    </p:audio>
                                  </p:subTnLst>
                                </p:cTn>
                              </p:par>
                            </p:childTnLst>
                          </p:cTn>
                        </p:par>
                        <p:par>
                          <p:cTn id="44" fill="hold" nodeType="afterGroup">
                            <p:stCondLst>
                              <p:cond delay="500"/>
                            </p:stCondLst>
                            <p:childTnLst>
                              <p:par>
                                <p:cTn id="45" presetID="9" presetClass="entr" presetSubtype="0" fill="hold" grpId="0" nodeType="afterEffect">
                                  <p:stCondLst>
                                    <p:cond delay="0"/>
                                  </p:stCondLst>
                                  <p:childTnLst>
                                    <p:set>
                                      <p:cBhvr>
                                        <p:cTn id="46" dur="1" fill="hold">
                                          <p:stCondLst>
                                            <p:cond delay="0"/>
                                          </p:stCondLst>
                                        </p:cTn>
                                        <p:tgtEl>
                                          <p:spTgt spid="148490"/>
                                        </p:tgtEl>
                                        <p:attrNameLst>
                                          <p:attrName>style.visibility</p:attrName>
                                        </p:attrNameLst>
                                      </p:cBhvr>
                                      <p:to>
                                        <p:strVal val="visible"/>
                                      </p:to>
                                    </p:set>
                                    <p:animEffect transition="in" filter="dissolve">
                                      <p:cBhvr>
                                        <p:cTn id="47" dur="500"/>
                                        <p:tgtEl>
                                          <p:spTgt spid="148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7" grpId="0" autoUpdateAnimBg="0"/>
      <p:bldP spid="148488" grpId="0" autoUpdateAnimBg="0"/>
      <p:bldP spid="148489" grpId="0" autoUpdateAnimBg="0"/>
      <p:bldP spid="148490"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idx="4294967295"/>
          </p:nvPr>
        </p:nvSpPr>
        <p:spPr/>
        <p:txBody>
          <a:bodyPr/>
          <a:lstStyle/>
          <a:p>
            <a:r>
              <a:rPr lang="ar-SA" b="1">
                <a:cs typeface="Times New Roman" pitchFamily="18" charset="0"/>
              </a:rPr>
              <a:t>ظرفيت ضدعفوني كردن</a:t>
            </a:r>
            <a:endParaRPr lang="en-US"/>
          </a:p>
        </p:txBody>
      </p:sp>
      <p:sp>
        <p:nvSpPr>
          <p:cNvPr id="3" name="Content Placeholder 2"/>
          <p:cNvSpPr>
            <a:spLocks noGrp="1"/>
          </p:cNvSpPr>
          <p:nvPr>
            <p:ph idx="4294967295"/>
          </p:nvPr>
        </p:nvSpPr>
        <p:spPr>
          <a:xfrm>
            <a:off x="0" y="1285875"/>
            <a:ext cx="9144000" cy="5572125"/>
          </a:xfrm>
        </p:spPr>
        <p:txBody>
          <a:bodyPr>
            <a:normAutofit/>
          </a:bodyPr>
          <a:lstStyle/>
          <a:p>
            <a:pPr>
              <a:lnSpc>
                <a:spcPct val="90000"/>
              </a:lnSpc>
            </a:pPr>
            <a:r>
              <a:rPr lang="ar-SA"/>
              <a:t>كلر توصيه شده در آب استخر بين 0</a:t>
            </a:r>
            <a:r>
              <a:rPr lang="fa-IR"/>
              <a:t>/</a:t>
            </a:r>
            <a:r>
              <a:rPr lang="ar-SA"/>
              <a:t>4 تا 1 ميلي گرم در ليتر و در مواقع اپيدمي تا 3 ميلي گرم درليتر توصيه مي شود.</a:t>
            </a:r>
          </a:p>
          <a:p>
            <a:pPr>
              <a:lnSpc>
                <a:spcPct val="90000"/>
              </a:lnSpc>
            </a:pPr>
            <a:r>
              <a:rPr lang="fa-IR" b="1">
                <a:solidFill>
                  <a:srgbClr val="FF0000"/>
                </a:solidFill>
              </a:rPr>
              <a:t>گندزدایی اشباعی</a:t>
            </a:r>
          </a:p>
          <a:p>
            <a:pPr>
              <a:lnSpc>
                <a:spcPct val="90000"/>
              </a:lnSpc>
            </a:pPr>
            <a:r>
              <a:rPr lang="ar-SA"/>
              <a:t>استخرهاي آبگرم هر هفته</a:t>
            </a:r>
            <a:r>
              <a:rPr lang="ar-SA" i="1"/>
              <a:t> </a:t>
            </a:r>
            <a:r>
              <a:rPr lang="ar-SA"/>
              <a:t>يكبار بايد تا حد10 </a:t>
            </a:r>
            <a:r>
              <a:rPr lang="en-US"/>
              <a:t> </a:t>
            </a:r>
            <a:r>
              <a:rPr lang="fa-IR"/>
              <a:t>ميلي گرم در ليتر</a:t>
            </a:r>
            <a:r>
              <a:rPr lang="ar-SA"/>
              <a:t>توسط كلر يا ماده ضدعفوني كننده ديگر اشباع( فوق كلرينه) شود.</a:t>
            </a:r>
            <a:endParaRPr lang="fa-IR" b="1">
              <a:solidFill>
                <a:srgbClr val="FF0000"/>
              </a:solidFill>
            </a:endParaRPr>
          </a:p>
          <a:p>
            <a:pPr>
              <a:lnSpc>
                <a:spcPct val="90000"/>
              </a:lnSpc>
            </a:pPr>
            <a:r>
              <a:rPr lang="ar-SA"/>
              <a:t>در طول مدت زمان ضد عفوني كردن اشباعي كه عموماً 1 تا 4 ساعت به طول مي انجامد ، نبايد هيچ شناگري درآب وارد شود . </a:t>
            </a:r>
            <a:endParaRPr lang="fa-IR"/>
          </a:p>
          <a:p>
            <a:pPr>
              <a:lnSpc>
                <a:spcPct val="90000"/>
              </a:lnSpc>
            </a:pPr>
            <a:r>
              <a:rPr lang="ar-SA"/>
              <a:t> ضد عفوني كردن اشباعي گاهي اوقات و در حالت هاي بسيار خاص نيازمند افزايش كلر باقي مانده تا 20 ميلي</a:t>
            </a:r>
            <a:r>
              <a:rPr lang="fa-IR"/>
              <a:t> </a:t>
            </a:r>
            <a:r>
              <a:rPr lang="ar-SA"/>
              <a:t>گرم بر ليتر نيز مي باشد</a:t>
            </a:r>
            <a:endParaRPr lang="en-US"/>
          </a:p>
          <a:p>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idx="4294967295"/>
          </p:nvPr>
        </p:nvSpPr>
        <p:spPr>
          <a:xfrm>
            <a:off x="642910" y="0"/>
            <a:ext cx="7239000" cy="1143000"/>
          </a:xfrm>
        </p:spPr>
        <p:txBody>
          <a:bodyPr/>
          <a:lstStyle/>
          <a:p>
            <a:r>
              <a:rPr lang="fa-IR" dirty="0">
                <a:cs typeface="Times New Roman" pitchFamily="18" charset="0"/>
              </a:rPr>
              <a:t>مقدار کلر مورد نیاز استخر بر اساس </a:t>
            </a:r>
            <a:r>
              <a:rPr lang="en-US" dirty="0"/>
              <a:t>ph</a:t>
            </a:r>
          </a:p>
        </p:txBody>
      </p:sp>
      <p:graphicFrame>
        <p:nvGraphicFramePr>
          <p:cNvPr id="21507" name="Group 3"/>
          <p:cNvGraphicFramePr>
            <a:graphicFrameLocks noGrp="1"/>
          </p:cNvGraphicFramePr>
          <p:nvPr>
            <p:ph sz="half" idx="4294967295"/>
          </p:nvPr>
        </p:nvGraphicFramePr>
        <p:xfrm>
          <a:off x="395288" y="1285875"/>
          <a:ext cx="7462860" cy="4791078"/>
        </p:xfrm>
        <a:graphic>
          <a:graphicData uri="http://schemas.openxmlformats.org/drawingml/2006/table">
            <a:tbl>
              <a:tblPr rtl="1"/>
              <a:tblGrid>
                <a:gridCol w="3730715"/>
                <a:gridCol w="3732145"/>
              </a:tblGrid>
              <a:tr h="1143000">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en-US" sz="2400" b="0" i="0" u="none" strike="noStrike" cap="none" normalizeH="0" baseline="0" dirty="0" smtClean="0">
                          <a:ln>
                            <a:noFill/>
                          </a:ln>
                          <a:solidFill>
                            <a:schemeClr val="tx1"/>
                          </a:solidFill>
                          <a:effectLst>
                            <a:outerShdw blurRad="38100" dist="38100" dir="2700000" algn="tl">
                              <a:srgbClr val="000000"/>
                            </a:outerShdw>
                          </a:effectLst>
                          <a:latin typeface="Arial" charset="0"/>
                          <a:cs typeface="Arial" charset="0"/>
                        </a:rPr>
                        <a:t>PH</a:t>
                      </a:r>
                      <a:endParaRPr kumimoji="0" lang="ar-SA" sz="2400" b="0" i="0" u="none" strike="noStrike" cap="none" normalizeH="0" baseline="0" dirty="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w="0" cap="flat" cmpd="sng" algn="ctr">
                      <a:solidFill>
                        <a:srgbClr val="01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ميزان كلر باقيمانده بر حسب </a:t>
                      </a: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mg/lit</a:t>
                      </a:r>
                      <a:endPar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r>
              <a:tr h="608013">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7/2-7/5</a:t>
                      </a:r>
                      <a:endPar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w="0" cap="flat" cmpd="sng" algn="ctr">
                      <a:solidFill>
                        <a:srgbClr val="01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r>
              <a:tr h="608013">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7/6</a:t>
                      </a:r>
                      <a:endPar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w="0" cap="flat" cmpd="sng" algn="ctr">
                      <a:solidFill>
                        <a:srgbClr val="01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1/25</a:t>
                      </a:r>
                      <a:endPar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r>
              <a:tr h="608013">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7/7</a:t>
                      </a:r>
                    </a:p>
                  </a:txBody>
                  <a:tcPr horzOverflow="overflow">
                    <a:lnL w="0" cap="flat" cmpd="sng" algn="ctr">
                      <a:solidFill>
                        <a:srgbClr val="01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1/5</a:t>
                      </a:r>
                      <a:endPar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r>
              <a:tr h="608013">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7/8</a:t>
                      </a:r>
                      <a:endPar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w="0" cap="flat" cmpd="sng" algn="ctr">
                      <a:solidFill>
                        <a:srgbClr val="01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1/75</a:t>
                      </a:r>
                      <a:endPar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r>
              <a:tr h="608013">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7/9</a:t>
                      </a:r>
                      <a:endPar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w="0" cap="flat" cmpd="sng" algn="ctr">
                      <a:solidFill>
                        <a:srgbClr val="01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fa-IR" sz="24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0" cap="flat" cmpd="sng" algn="ctr">
                      <a:solidFill>
                        <a:srgbClr val="010000"/>
                      </a:solidFill>
                      <a:prstDash val="solid"/>
                      <a:round/>
                      <a:headEnd type="none" w="med" len="med"/>
                      <a:tailEnd type="none" w="med" len="med"/>
                    </a:lnB>
                    <a:lnTlToBr>
                      <a:noFill/>
                    </a:lnTlToBr>
                    <a:lnBlToTr>
                      <a:noFill/>
                    </a:lnBlToTr>
                    <a:noFill/>
                  </a:tcPr>
                </a:tc>
              </a:tr>
              <a:tr h="608013">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fa-IR" sz="2400" b="0" i="0" u="none" strike="noStrike" cap="none" normalizeH="0" baseline="0" dirty="0" smtClean="0">
                          <a:ln>
                            <a:noFill/>
                          </a:ln>
                          <a:solidFill>
                            <a:schemeClr val="tx1"/>
                          </a:solidFill>
                          <a:effectLst>
                            <a:outerShdw blurRad="38100" dist="38100" dir="2700000" algn="tl">
                              <a:srgbClr val="000000"/>
                            </a:outerShdw>
                          </a:effectLst>
                          <a:latin typeface="Arial" charset="0"/>
                          <a:cs typeface="Arial" charset="0"/>
                        </a:rPr>
                        <a:t>8</a:t>
                      </a:r>
                    </a:p>
                  </a:txBody>
                  <a:tcPr horzOverflow="overflow">
                    <a:lnL w="0" cap="flat" cmpd="sng" algn="ctr">
                      <a:solidFill>
                        <a:srgbClr val="01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1" eaLnBrk="1" fontAlgn="base" latinLnBrk="0" hangingPunct="1">
                        <a:lnSpc>
                          <a:spcPct val="100000"/>
                        </a:lnSpc>
                        <a:spcBef>
                          <a:spcPct val="0"/>
                        </a:spcBef>
                        <a:spcAft>
                          <a:spcPct val="0"/>
                        </a:spcAft>
                        <a:buClr>
                          <a:schemeClr val="hlink"/>
                        </a:buClr>
                        <a:buSzPct val="80000"/>
                        <a:buFontTx/>
                        <a:buNone/>
                        <a:tabLst/>
                      </a:pPr>
                      <a:r>
                        <a:rPr kumimoji="0" lang="en-US" sz="2400" b="0" i="0" u="none" strike="noStrike" cap="none" normalizeH="0" baseline="0" dirty="0" smtClean="0">
                          <a:ln>
                            <a:noFill/>
                          </a:ln>
                          <a:solidFill>
                            <a:schemeClr val="tx1"/>
                          </a:solidFill>
                          <a:effectLst>
                            <a:outerShdw blurRad="38100" dist="38100" dir="2700000" algn="tl">
                              <a:srgbClr val="000000"/>
                            </a:outerShdw>
                          </a:effectLst>
                          <a:latin typeface="Arial" charset="0"/>
                          <a:cs typeface="Arial" charset="0"/>
                        </a:rPr>
                        <a:t>2/5</a:t>
                      </a:r>
                      <a:endParaRPr kumimoji="0" lang="fa-IR" sz="2400" b="0" i="0" u="none" strike="noStrike" cap="none" normalizeH="0" baseline="0" dirty="0" smtClean="0">
                        <a:ln>
                          <a:noFill/>
                        </a:ln>
                        <a:solidFill>
                          <a:schemeClr val="tx1"/>
                        </a:solidFill>
                        <a:effectLst>
                          <a:outerShdw blurRad="38100" dist="38100" dir="2700000" algn="tl">
                            <a:srgbClr val="000000"/>
                          </a:outerShdw>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0" cap="flat" cmpd="sng" algn="ctr">
                      <a:solidFill>
                        <a:srgbClr val="01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idx="4294967295"/>
          </p:nvPr>
        </p:nvSpPr>
        <p:spPr/>
        <p:txBody>
          <a:bodyPr/>
          <a:lstStyle/>
          <a:p>
            <a:r>
              <a:rPr lang="fa-IR" dirty="0">
                <a:cs typeface="Times New Roman" pitchFamily="18" charset="0"/>
              </a:rPr>
              <a:t>كيت اندازه گيري كلر آزادو</a:t>
            </a:r>
            <a:r>
              <a:rPr lang="en-US" dirty="0"/>
              <a:t>ph</a:t>
            </a:r>
          </a:p>
        </p:txBody>
      </p:sp>
      <p:sp>
        <p:nvSpPr>
          <p:cNvPr id="3" name="Content Placeholder 2"/>
          <p:cNvSpPr>
            <a:spLocks noGrp="1"/>
          </p:cNvSpPr>
          <p:nvPr>
            <p:ph idx="4294967295"/>
          </p:nvPr>
        </p:nvSpPr>
        <p:spPr/>
        <p:txBody>
          <a:bodyPr/>
          <a:lstStyle/>
          <a:p>
            <a:pPr algn="just">
              <a:buFont typeface="Wingdings" pitchFamily="2" charset="2"/>
              <a:buNone/>
            </a:pPr>
            <a:r>
              <a:rPr lang="fa-IR"/>
              <a:t>كيت</a:t>
            </a:r>
            <a:r>
              <a:rPr lang="en-US"/>
              <a:t> ) DPD </a:t>
            </a:r>
            <a:r>
              <a:rPr lang="fa-IR"/>
              <a:t>دي اتيل - فسفر - فنيلن دي آمين ) با حداقل محدوده هاي</a:t>
            </a:r>
            <a:r>
              <a:rPr lang="en-US"/>
              <a:t> </a:t>
            </a:r>
            <a:r>
              <a:rPr lang="fa-IR"/>
              <a:t>2 و 3</a:t>
            </a:r>
            <a:r>
              <a:rPr lang="en-US"/>
              <a:t>،1/5 ،1 ،0/8 ،0/6 ،0/4 ،0/2</a:t>
            </a:r>
            <a:r>
              <a:rPr lang="fa-IR"/>
              <a:t> براي اندازه گيري كلر آزاد وجود داشته باشد</a:t>
            </a:r>
          </a:p>
          <a:p>
            <a:pPr algn="just">
              <a:buFont typeface="Wingdings" pitchFamily="2" charset="2"/>
              <a:buNone/>
            </a:pPr>
            <a:endParaRPr lang="en-US"/>
          </a:p>
          <a:p>
            <a:pPr algn="just">
              <a:buFont typeface="Wingdings" pitchFamily="2" charset="2"/>
              <a:buNone/>
            </a:pPr>
            <a:r>
              <a:rPr lang="fa-IR"/>
              <a:t>كيت اندازه گري</a:t>
            </a:r>
            <a:r>
              <a:rPr lang="en-US"/>
              <a:t> pH</a:t>
            </a:r>
            <a:r>
              <a:rPr lang="fa-IR"/>
              <a:t> با مقياسهاي از</a:t>
            </a:r>
            <a:r>
              <a:rPr lang="en-US"/>
              <a:t>6/8-8/2</a:t>
            </a:r>
            <a:r>
              <a:rPr lang="fa-IR"/>
              <a:t> با دقت اندازه گيري</a:t>
            </a:r>
            <a:r>
              <a:rPr lang="en-US"/>
              <a:t>0/2</a:t>
            </a:r>
            <a:r>
              <a:rPr lang="fa-IR"/>
              <a:t>واحد باشد</a:t>
            </a:r>
            <a:endParaRPr lang="en-US"/>
          </a:p>
          <a:p>
            <a:pPr>
              <a:buFont typeface="Wingdings" pitchFamily="2" charset="2"/>
              <a:buNone/>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86116" y="1571612"/>
            <a:ext cx="5105400" cy="2868168"/>
          </a:xfrm>
        </p:spPr>
        <p:txBody>
          <a:bodyPr/>
          <a:lstStyle/>
          <a:p>
            <a:pPr algn="ctr"/>
            <a:r>
              <a:rPr lang="fa-IR" dirty="0" smtClean="0"/>
              <a:t>مشخصات کلر مورد استفاده در آب استخر </a:t>
            </a:r>
            <a:r>
              <a:rPr lang="fa-IR" dirty="0" smtClean="0"/>
              <a:t/>
            </a:r>
            <a:br>
              <a:rPr lang="fa-IR" dirty="0" smtClean="0"/>
            </a:br>
            <a:r>
              <a:rPr lang="fa-IR" dirty="0" smtClean="0"/>
              <a:t>مشکلات </a:t>
            </a:r>
            <a:r>
              <a:rPr lang="fa-IR" dirty="0" smtClean="0"/>
              <a:t>ناشی از کلرزنی</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7239000" cy="6027132"/>
          </a:xfrm>
        </p:spPr>
        <p:txBody>
          <a:bodyPr>
            <a:normAutofit/>
          </a:bodyPr>
          <a:lstStyle/>
          <a:p>
            <a:pPr algn="r" rtl="1"/>
            <a:r>
              <a:rPr lang="fa-IR" sz="2400" b="1" dirty="0" smtClean="0"/>
              <a:t>گندزدايي و تصفيه آب استخر</a:t>
            </a:r>
          </a:p>
          <a:p>
            <a:pPr algn="r" rtl="1">
              <a:buNone/>
            </a:pPr>
            <a:endParaRPr lang="fa-IR" dirty="0" smtClean="0"/>
          </a:p>
          <a:p>
            <a:pPr algn="just" rtl="1">
              <a:buNone/>
            </a:pPr>
            <a:r>
              <a:rPr lang="fa-IR" dirty="0" smtClean="0"/>
              <a:t>آب </a:t>
            </a:r>
            <a:r>
              <a:rPr lang="fa-IR" dirty="0" smtClean="0"/>
              <a:t>استخرهاي شنا اگر چه به مصرف شرب نمي رسد، اما به لحاظ كيفيت بايد بسيار شبيه به استانداردآب آشاميدني باشد چرا كه در صورت آلوده بودن و تماس با بدن انسان و يا خورده شدن اتفاقي آن موجب انتقال بيماري به انسان مي شود و خصوصاً در مواردي كه آب داراي باقيمانده مواد گندزداي فعال مانند كلربه مقدار كافي نيست، باعث ايجاد بيماري مي شود.</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4290"/>
            <a:ext cx="7239000" cy="6241446"/>
          </a:xfrm>
        </p:spPr>
        <p:txBody>
          <a:bodyPr>
            <a:normAutofit/>
          </a:bodyPr>
          <a:lstStyle/>
          <a:p>
            <a:pPr algn="just" rtl="1">
              <a:buNone/>
            </a:pPr>
            <a:r>
              <a:rPr lang="fa-IR" dirty="0" smtClean="0"/>
              <a:t>در هر صورت عدم رعايت استانداردهاي بهداشتي مي تواند بيماري هاي بسياري نظير حصبه، شبه </a:t>
            </a:r>
            <a:r>
              <a:rPr lang="fa-IR" dirty="0" smtClean="0"/>
              <a:t>حصبه،اسهال</a:t>
            </a:r>
            <a:r>
              <a:rPr lang="fa-IR" dirty="0" smtClean="0"/>
              <a:t>، عفونت هاي گوش و حلق و بيني و ياحتي بيماريهاي مقاربتي را به شخص استفاده كننده از آب آلوده استخر منتقل نمايد.با گندزدايي و زلال سازي دائمي و صحيح، مي توان آب استخر را در سطح بهداشتي قابل قبولي نگهداشت</a:t>
            </a:r>
            <a:r>
              <a:rPr lang="fa-IR" dirty="0" smtClean="0"/>
              <a:t>.</a:t>
            </a:r>
            <a:endParaRPr lang="fa-IR" dirty="0" smtClean="0"/>
          </a:p>
          <a:p>
            <a:pPr algn="just" rtl="1">
              <a:buNone/>
            </a:pPr>
            <a:endParaRPr lang="en-US" dirty="0" smtClean="0"/>
          </a:p>
          <a:p>
            <a:pPr algn="just" rtl="1">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0" y="214290"/>
            <a:ext cx="8143900" cy="6858000"/>
          </a:xfrm>
        </p:spPr>
        <p:txBody>
          <a:bodyPr>
            <a:normAutofit fontScale="77500" lnSpcReduction="20000"/>
          </a:bodyPr>
          <a:lstStyle/>
          <a:p>
            <a:pPr algn="r" rtl="1"/>
            <a:r>
              <a:rPr lang="fa-IR" b="1" dirty="0" smtClean="0"/>
              <a:t>كلر زني</a:t>
            </a:r>
          </a:p>
          <a:p>
            <a:pPr algn="just" rtl="1">
              <a:buNone/>
            </a:pPr>
            <a:r>
              <a:rPr lang="fa-IR" dirty="0" smtClean="0"/>
              <a:t>ماده </a:t>
            </a:r>
            <a:r>
              <a:rPr lang="fa-IR" dirty="0" smtClean="0"/>
              <a:t>اي كه به گونه اي متداول براي گندزدايي به كار </a:t>
            </a:r>
            <a:r>
              <a:rPr lang="fa-IR" dirty="0" smtClean="0"/>
              <a:t>می رود گاز کلر</a:t>
            </a:r>
            <a:r>
              <a:rPr lang="fa-IR" dirty="0" smtClean="0"/>
              <a:t>. </a:t>
            </a:r>
            <a:r>
              <a:rPr lang="fa-IR" dirty="0" smtClean="0"/>
              <a:t>است.</a:t>
            </a:r>
            <a:endParaRPr lang="fa-IR" dirty="0" smtClean="0"/>
          </a:p>
          <a:p>
            <a:pPr algn="just" rtl="1">
              <a:buNone/>
            </a:pPr>
            <a:r>
              <a:rPr lang="fa-IR" dirty="0" smtClean="0"/>
              <a:t>كارآيي گاز كلر </a:t>
            </a:r>
            <a:r>
              <a:rPr lang="fa-IR" dirty="0" smtClean="0"/>
              <a:t>برای كلرزني </a:t>
            </a:r>
            <a:r>
              <a:rPr lang="fa-IR" dirty="0" smtClean="0"/>
              <a:t>به علت اثرات ذرات اين فرآورده است كه پس از افزودن مقدار معيني از آن به آب ميكروارگانيسم هاي مضر را نابود مي سازد. كلر زني عمدتاً به دو منظور انجام مي شود:</a:t>
            </a:r>
          </a:p>
          <a:p>
            <a:pPr algn="just" rtl="1">
              <a:buNone/>
            </a:pPr>
            <a:r>
              <a:rPr lang="fa-IR" dirty="0" smtClean="0"/>
              <a:t>1- گندزدايي آب كه منجر به كشتن باكتريها و ميكروارگانيزم هاي مضر آن مي شود.</a:t>
            </a:r>
          </a:p>
          <a:p>
            <a:pPr algn="just" rtl="1">
              <a:buNone/>
            </a:pPr>
            <a:r>
              <a:rPr lang="fa-IR" dirty="0" smtClean="0"/>
              <a:t>2- </a:t>
            </a:r>
            <a:r>
              <a:rPr lang="fa-IR" dirty="0" smtClean="0"/>
              <a:t>اكسيداسيون آب كه منجر به تخريب و از بين بردن جلبكها، چربي هاي بدن، گرد و غبارها و ديگرموادي مي شود كه عامل اصلي تغيير رنگ، بو و مزه آب هستند.</a:t>
            </a:r>
          </a:p>
          <a:p>
            <a:pPr algn="just" rtl="1">
              <a:buNone/>
            </a:pPr>
            <a:r>
              <a:rPr lang="fa-IR" dirty="0" smtClean="0"/>
              <a:t>از آنجايي كه كلر از يك سو داراي خطراتي براي </a:t>
            </a:r>
            <a:r>
              <a:rPr lang="fa-IR" dirty="0" smtClean="0"/>
              <a:t>چشمها </a:t>
            </a:r>
            <a:r>
              <a:rPr lang="fa-IR" dirty="0" smtClean="0"/>
              <a:t>و دستگاه تنفسي مي باشد و از سوي ديگر با اجزاسازه اي استخر و ديگر تجهيزات آن تركيب شده به آن صدمه و آسيب مي رساند و همچنين داراي بو و </a:t>
            </a:r>
            <a:r>
              <a:rPr lang="fa-IR" dirty="0" smtClean="0"/>
              <a:t>مزه نامطبوعي </a:t>
            </a:r>
            <a:r>
              <a:rPr lang="fa-IR" dirty="0" smtClean="0"/>
              <a:t>است، بايد با كمال دقت مورد استفاده قرارگيرد.</a:t>
            </a:r>
          </a:p>
          <a:p>
            <a:pPr algn="just" rtl="1">
              <a:buNone/>
            </a:pPr>
            <a:r>
              <a:rPr lang="fa-IR" dirty="0" smtClean="0"/>
              <a:t>يادآوري 1- با توجه به اثرات سويي كه گاز كلر بر سيستم تنفسي شناگران بويژه شناگران خردسال دارد</a:t>
            </a:r>
            <a:r>
              <a:rPr lang="fa-IR" b="1" dirty="0" smtClean="0"/>
              <a:t>، </a:t>
            </a:r>
            <a:r>
              <a:rPr lang="fa-IR" dirty="0" smtClean="0"/>
              <a:t>در </a:t>
            </a:r>
            <a:r>
              <a:rPr lang="fa-IR" dirty="0" smtClean="0"/>
              <a:t>استخرهاي سرپوشيده </a:t>
            </a:r>
            <a:r>
              <a:rPr lang="fa-IR" dirty="0" smtClean="0"/>
              <a:t>بايد از تجهيزات مناسب تهويه به منظور تخليه هواي داخل سالن كه حاوي مقادير زيادي گاز كلر متصاعد شده ازآب استخر مي باشد، استفاده شود.</a:t>
            </a:r>
          </a:p>
          <a:p>
            <a:pPr algn="just" rtl="1">
              <a:buNone/>
            </a:pPr>
            <a:r>
              <a:rPr lang="fa-IR" dirty="0" smtClean="0"/>
              <a:t>علاوه بر گاز كلر، مشتقات كلر نيز در گندزدايي آب مورد استفاده قرار مي گيرند. اين مشتقات عبارتنداز:</a:t>
            </a:r>
          </a:p>
          <a:p>
            <a:pPr algn="just" rtl="1">
              <a:buNone/>
            </a:pPr>
            <a:r>
              <a:rPr lang="fa-IR" dirty="0" smtClean="0"/>
              <a:t>هيپوكلريت سديم و هيپوكلريت كلسيم.</a:t>
            </a:r>
          </a:p>
          <a:p>
            <a:pPr algn="just">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571472" y="214290"/>
            <a:ext cx="7239000" cy="5929354"/>
          </a:xfrm>
        </p:spPr>
        <p:txBody>
          <a:bodyPr>
            <a:normAutofit/>
          </a:bodyPr>
          <a:lstStyle/>
          <a:p>
            <a:pPr algn="justLow" rtl="1">
              <a:buNone/>
            </a:pPr>
            <a:r>
              <a:rPr lang="fa-IR" sz="2000" dirty="0" smtClean="0"/>
              <a:t>با توجه به اهميت گندزدايي آب عموماً توصيه ميشود به طور همزمان 2 واحد كلرزني در سيستم گندزدايي استخر تعبيه شود تا در صورت بروز اشكال و نياز به تعمير يك واحد، واحد ديگر واردسيستم</a:t>
            </a:r>
          </a:p>
          <a:p>
            <a:pPr algn="justLow" rtl="1">
              <a:buNone/>
            </a:pPr>
            <a:r>
              <a:rPr lang="fa-IR" sz="2000" dirty="0" smtClean="0"/>
              <a:t>شود. مقدار كلرزني براي استخرهاي روباز نسبت به استخرهاي سرپوشيده، به علت متلاشي شدن كلر به وسيله نور آفتاب و جريان هواي آزاد، 5 تا 10 بار بيشتر است.</a:t>
            </a:r>
          </a:p>
          <a:p>
            <a:pPr algn="justLow" rtl="1">
              <a:buNone/>
            </a:pPr>
            <a:r>
              <a:rPr lang="fa-IR" sz="2000" b="1" dirty="0" smtClean="0"/>
              <a:t>هشدار - گازكلر نه منفجر شونده است و نه قابل اشتعال اما بسيار سمي است و تنفس مستقيم آن فوق العاده خطرناك است.</a:t>
            </a:r>
          </a:p>
          <a:p>
            <a:pPr algn="justLow" rtl="1">
              <a:buNone/>
            </a:pPr>
            <a:r>
              <a:rPr lang="fa-IR" sz="2000" b="1" dirty="0" smtClean="0"/>
              <a:t>يادآوري 2 - استفاده از تركيبات كلردار با پايه اسيد سيانوريك ( و يا هر پايدار كننده ديگر كلر ) ممنوع مي باشد . </a:t>
            </a:r>
            <a:r>
              <a:rPr lang="fa-IR" sz="2000" dirty="0" smtClean="0"/>
              <a:t>استخرهايي كه در آنها تركيبات سيانوري يافت شود و يا مشخص شود كه از اين تركيبات استفاده مي نمايند بايد فوراً پلمپ شده و تازماني كه اين تركيبات و اثرات آنها از محيط استخر زدوده نشود نبايد استخر مجدد راه اندازي شود. اين گاز مانند اكسيژن مي تواند باعث احتراق برخي از اجسام شود</a:t>
            </a:r>
            <a:r>
              <a:rPr lang="fa-IR" dirty="0" smtClean="0"/>
              <a:t>.</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7239000" cy="6098570"/>
          </a:xfrm>
        </p:spPr>
        <p:txBody>
          <a:bodyPr>
            <a:normAutofit/>
          </a:bodyPr>
          <a:lstStyle/>
          <a:p>
            <a:pPr algn="r">
              <a:buNone/>
            </a:pPr>
            <a:endParaRPr lang="fa-IR" sz="2000" dirty="0" smtClean="0"/>
          </a:p>
          <a:p>
            <a:pPr algn="r">
              <a:buNone/>
            </a:pPr>
            <a:r>
              <a:rPr lang="fa-IR" sz="2000" dirty="0" smtClean="0"/>
              <a:t>هنگامي </a:t>
            </a:r>
            <a:r>
              <a:rPr lang="fa-IR" sz="2000" dirty="0" smtClean="0"/>
              <a:t>كه از گاز كلر فشرده كه شماتيكي از تجهيزات تزريق آن در شكل 15 نشان داده شده است، </a:t>
            </a:r>
            <a:r>
              <a:rPr lang="fa-IR" sz="2000" dirty="0" smtClean="0"/>
              <a:t>براي ضدعفوني </a:t>
            </a:r>
            <a:r>
              <a:rPr lang="fa-IR" sz="2000" dirty="0" smtClean="0"/>
              <a:t>كردن آب استخر استفاده مي شود، موارد زير بايد رعايت گردد</a:t>
            </a:r>
            <a:r>
              <a:rPr lang="fa-IR" sz="2000" dirty="0" smtClean="0"/>
              <a:t>:</a:t>
            </a:r>
            <a:endParaRPr lang="fa-IR" sz="2000" b="1" dirty="0" smtClean="0"/>
          </a:p>
          <a:p>
            <a:pPr algn="r">
              <a:buNone/>
            </a:pPr>
            <a:r>
              <a:rPr lang="fa-IR" sz="2000" b="1" dirty="0" smtClean="0"/>
              <a:t>1-1-7-2-9 </a:t>
            </a:r>
            <a:r>
              <a:rPr lang="fa-IR" sz="2000" b="1" dirty="0" smtClean="0"/>
              <a:t>محل قرار گيري تجهيزات</a:t>
            </a:r>
          </a:p>
          <a:p>
            <a:pPr algn="r">
              <a:buNone/>
            </a:pPr>
            <a:endParaRPr lang="fa-IR" sz="2000" dirty="0" smtClean="0"/>
          </a:p>
          <a:p>
            <a:pPr algn="r">
              <a:buNone/>
            </a:pPr>
            <a:r>
              <a:rPr lang="fa-IR" sz="2000" dirty="0" smtClean="0"/>
              <a:t>اتاق </a:t>
            </a:r>
            <a:r>
              <a:rPr lang="fa-IR" sz="2000" dirty="0" smtClean="0"/>
              <a:t>تزريق گاز كلر بايد در محل مناسبي با فاصله لازم ازمحوطه استخر مستقر گردد . محل اين اتاق بايددر جهت حركت باد يا هواي متحرك باشد (با اين فرض كه هواي متحرك به محوطه شناگران يا اتاق </a:t>
            </a:r>
            <a:r>
              <a:rPr lang="fa-IR" sz="2000" dirty="0" smtClean="0"/>
              <a:t>پرسنل منتقل </a:t>
            </a:r>
            <a:r>
              <a:rPr lang="fa-IR" sz="2000" dirty="0" smtClean="0"/>
              <a:t>نشود ). محل انبار گاز كلر و محل نگه داري تجهيزات تزريق كلر بايد مجزا از هم باشد . اين اتاق هابايد در همان طبقه و يا طبقه بالا باشد . قرار دادن گاز كلر و تجهيزات مربوطه در اتاق هاي زيرين استخر1 متر مربع و حداقل ارتفاع سقف اتاق نگه داری سیلندرها 2.5 مترباشد .حداقل فضاي لازم بر اي هر سيلندر گاز كلر 5 متر است . در هر اتاق نگه داري سيلندر گاز كلر بايد حداقل 2 ماسك مخصوص گاز كلر داري وجود داشته باشد.</a:t>
            </a:r>
          </a:p>
          <a:p>
            <a:pPr algn="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a:srcRect/>
          <a:stretch>
            <a:fillRect/>
          </a:stretch>
        </p:blipFill>
        <p:spPr bwMode="auto">
          <a:xfrm>
            <a:off x="428596" y="0"/>
            <a:ext cx="7239000" cy="3429024"/>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0" y="3429000"/>
            <a:ext cx="8143900" cy="3429000"/>
          </a:xfrm>
          <a:prstGeom prst="rect">
            <a:avLst/>
          </a:prstGeom>
          <a:noFill/>
          <a:ln w="9525">
            <a:noFill/>
            <a:miter lim="800000"/>
            <a:headEnd/>
            <a:tailEnd/>
          </a:ln>
          <a:effectLst/>
        </p:spPr>
      </p:pic>
      <p:sp>
        <p:nvSpPr>
          <p:cNvPr id="6" name="Rectangle 5"/>
          <p:cNvSpPr/>
          <p:nvPr/>
        </p:nvSpPr>
        <p:spPr>
          <a:xfrm>
            <a:off x="3571868" y="6211669"/>
            <a:ext cx="4572000" cy="523220"/>
          </a:xfrm>
          <a:prstGeom prst="rect">
            <a:avLst/>
          </a:prstGeom>
        </p:spPr>
        <p:txBody>
          <a:bodyPr>
            <a:spAutoFit/>
          </a:bodyPr>
          <a:lstStyle/>
          <a:p>
            <a:pPr algn="r"/>
            <a:r>
              <a:rPr lang="fa-IR" sz="1400" b="1" dirty="0"/>
              <a:t>شكل 15 - شماتيك تجهيزات تزريق گاز كلر به آب استخر با كنترل دستي</a:t>
            </a:r>
            <a:endParaRPr lang="en-US" sz="1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7239000" cy="6098570"/>
          </a:xfrm>
        </p:spPr>
        <p:txBody>
          <a:bodyPr>
            <a:normAutofit/>
          </a:bodyPr>
          <a:lstStyle/>
          <a:p>
            <a:pPr algn="r">
              <a:buNone/>
            </a:pPr>
            <a:r>
              <a:rPr lang="fa-IR" b="1" dirty="0" smtClean="0"/>
              <a:t>. تهويه</a:t>
            </a:r>
          </a:p>
          <a:p>
            <a:pPr algn="r">
              <a:buNone/>
            </a:pPr>
            <a:r>
              <a:rPr lang="fa-IR" dirty="0" smtClean="0"/>
              <a:t>اتاق نگه داري گاز كلر بايد داراي يك هواكش تهويه به انضما م كانال انتقال هوا از كف اتاق باشد كه هوا</a:t>
            </a:r>
          </a:p>
          <a:p>
            <a:pPr algn="r">
              <a:buNone/>
            </a:pPr>
            <a:r>
              <a:rPr lang="fa-IR" dirty="0" smtClean="0"/>
              <a:t>را به نقطه امني در خارج از محوطه تخليه نمايد . يك هواكش نيز بايد در نزديكي سقف تعبيه شود . هواكش تهويه بايد به ازاء هر يك دقيقه يكبار هواي اتاق را تعويض نمايد . همچنين بايد يك هواكش اضافي در محل نگه داري سيلندر هاي گاز كلر كار </a:t>
            </a:r>
          </a:p>
          <a:p>
            <a:pPr algn="r">
              <a:buNone/>
            </a:pPr>
            <a:r>
              <a:rPr lang="fa-IR" dirty="0" smtClean="0"/>
              <a:t>گذاشته شود.</a:t>
            </a:r>
          </a:p>
          <a:p>
            <a:pPr algn="r">
              <a:buNone/>
            </a:pPr>
            <a:r>
              <a:rPr lang="fa-IR" dirty="0" smtClean="0"/>
              <a:t>يادآوري - كليد هواكش بايد در محلي خارج از محل نگه داري سيلندرهاي گاز كلر نيز كارگذاشته شود تا در موقع بروزحادثه بتوان هواي محل نگه داري سيلندرها را بدون ورود به محوطه آن تخليه </a:t>
            </a:r>
            <a:r>
              <a:rPr lang="fa-IR" sz="2000" dirty="0" smtClean="0"/>
              <a:t>نمود.</a:t>
            </a:r>
            <a:endParaRPr lang="en-US" sz="2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301</TotalTime>
  <Words>1474</Words>
  <Application>Microsoft Office PowerPoint</Application>
  <PresentationFormat>On-screen Show (4:3)</PresentationFormat>
  <Paragraphs>97</Paragraphs>
  <Slides>18</Slides>
  <Notes>2</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Opulent</vt:lpstr>
      <vt:lpstr>.</vt:lpstr>
      <vt:lpstr>مشخصات کلر مورد استفاده در آب استخر  مشکلات ناشی از کلرزنی</vt:lpstr>
      <vt:lpstr>Slide 3</vt:lpstr>
      <vt:lpstr>Slide 4</vt:lpstr>
      <vt:lpstr>Slide 5</vt:lpstr>
      <vt:lpstr>Slide 6</vt:lpstr>
      <vt:lpstr>Slide 7</vt:lpstr>
      <vt:lpstr>Slide 8</vt:lpstr>
      <vt:lpstr>Slide 9</vt:lpstr>
      <vt:lpstr>Slide 10</vt:lpstr>
      <vt:lpstr>Slide 11</vt:lpstr>
      <vt:lpstr>Slide 12</vt:lpstr>
      <vt:lpstr>Slide 13</vt:lpstr>
      <vt:lpstr>Free Chlorine Distribution with pH</vt:lpstr>
      <vt:lpstr>The “Breakpoint”…another look</vt:lpstr>
      <vt:lpstr>ظرفيت ضدعفوني كردن</vt:lpstr>
      <vt:lpstr>مقدار کلر مورد نیاز استخر بر اساس ph</vt:lpstr>
      <vt:lpstr>كيت اندازه گيري كلر آزادوph</vt:lpstr>
    </vt:vector>
  </TitlesOfParts>
  <Company>MRT www.Win2Farsi.com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مشخصات کلر مورد استفاده در آب استخر – مشکلات ناشی از کلرزنی</dc:title>
  <dc:creator>MRT</dc:creator>
  <cp:lastModifiedBy>MRT</cp:lastModifiedBy>
  <cp:revision>35</cp:revision>
  <dcterms:created xsi:type="dcterms:W3CDTF">2012-10-15T07:18:23Z</dcterms:created>
  <dcterms:modified xsi:type="dcterms:W3CDTF">2012-10-17T09:38:00Z</dcterms:modified>
</cp:coreProperties>
</file>